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42" r:id="rId2"/>
    <p:sldId id="448" r:id="rId3"/>
    <p:sldId id="451" r:id="rId4"/>
    <p:sldId id="454" r:id="rId5"/>
    <p:sldId id="429" r:id="rId6"/>
    <p:sldId id="455" r:id="rId7"/>
    <p:sldId id="450" r:id="rId8"/>
    <p:sldId id="453" r:id="rId9"/>
    <p:sldId id="452" r:id="rId10"/>
    <p:sldId id="447" r:id="rId11"/>
    <p:sldId id="449" r:id="rId12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62" userDrawn="1">
          <p15:clr>
            <a:srgbClr val="A4A3A4"/>
          </p15:clr>
        </p15:guide>
        <p15:guide id="2" pos="2177" userDrawn="1">
          <p15:clr>
            <a:srgbClr val="A4A3A4"/>
          </p15:clr>
        </p15:guide>
        <p15:guide id="3" orient="horz" pos="3129" userDrawn="1">
          <p15:clr>
            <a:srgbClr val="A4A3A4"/>
          </p15:clr>
        </p15:guide>
        <p15:guide id="4" pos="2141" userDrawn="1">
          <p15:clr>
            <a:srgbClr val="A4A3A4"/>
          </p15:clr>
        </p15:guide>
        <p15:guide id="5" orient="horz" pos="3160">
          <p15:clr>
            <a:srgbClr val="A4A3A4"/>
          </p15:clr>
        </p15:guide>
        <p15:guide id="6" orient="horz" pos="3127">
          <p15:clr>
            <a:srgbClr val="A4A3A4"/>
          </p15:clr>
        </p15:guide>
        <p15:guide id="7" pos="2178">
          <p15:clr>
            <a:srgbClr val="A4A3A4"/>
          </p15:clr>
        </p15:guide>
        <p15:guide id="8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rgana Mihaylova" initials="GM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C2812"/>
    <a:srgbClr val="003366"/>
    <a:srgbClr val="BCCF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32" autoAdjust="0"/>
  </p:normalViewPr>
  <p:slideViewPr>
    <p:cSldViewPr>
      <p:cViewPr varScale="1">
        <p:scale>
          <a:sx n="81" d="100"/>
          <a:sy n="81" d="100"/>
        </p:scale>
        <p:origin x="145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55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3254" y="67"/>
      </p:cViewPr>
      <p:guideLst>
        <p:guide orient="horz" pos="3162"/>
        <p:guide pos="2177"/>
        <p:guide orient="horz" pos="3129"/>
        <p:guide pos="2141"/>
        <p:guide orient="horz" pos="3160"/>
        <p:guide orient="horz" pos="3127"/>
        <p:guide pos="2178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5554" cy="495613"/>
          </a:xfrm>
          <a:prstGeom prst="rect">
            <a:avLst/>
          </a:prstGeom>
        </p:spPr>
        <p:txBody>
          <a:bodyPr vert="horz" lIns="91122" tIns="45562" rIns="91122" bIns="45562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531" y="3"/>
            <a:ext cx="2945554" cy="495613"/>
          </a:xfrm>
          <a:prstGeom prst="rect">
            <a:avLst/>
          </a:prstGeom>
        </p:spPr>
        <p:txBody>
          <a:bodyPr vert="horz" lIns="91122" tIns="45562" rIns="91122" bIns="45562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55070D7-6F45-4867-8562-F18679E49EE9}" type="datetimeFigureOut">
              <a:rPr lang="ro-RO"/>
              <a:pPr>
                <a:defRPr/>
              </a:pPr>
              <a:t>26.06.2018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429"/>
            <a:ext cx="2945554" cy="495613"/>
          </a:xfrm>
          <a:prstGeom prst="rect">
            <a:avLst/>
          </a:prstGeom>
        </p:spPr>
        <p:txBody>
          <a:bodyPr vert="horz" lIns="91122" tIns="45562" rIns="91122" bIns="45562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531" y="9429429"/>
            <a:ext cx="2945554" cy="495613"/>
          </a:xfrm>
          <a:prstGeom prst="rect">
            <a:avLst/>
          </a:prstGeom>
        </p:spPr>
        <p:txBody>
          <a:bodyPr vert="horz" lIns="91122" tIns="45562" rIns="91122" bIns="45562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B18BE95-9A24-4AA0-A21D-6F5EBCB5495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613625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5554" cy="495613"/>
          </a:xfrm>
          <a:prstGeom prst="rect">
            <a:avLst/>
          </a:prstGeom>
        </p:spPr>
        <p:txBody>
          <a:bodyPr vert="horz" lIns="91122" tIns="45562" rIns="91122" bIns="45562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531" y="3"/>
            <a:ext cx="2945554" cy="495613"/>
          </a:xfrm>
          <a:prstGeom prst="rect">
            <a:avLst/>
          </a:prstGeom>
        </p:spPr>
        <p:txBody>
          <a:bodyPr vert="horz" lIns="91122" tIns="45562" rIns="91122" bIns="45562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13F57D-D02A-4DF3-828D-8246D1119CE6}" type="datetimeFigureOut">
              <a:rPr lang="ro-RO"/>
              <a:pPr>
                <a:defRPr/>
              </a:pPr>
              <a:t>26.06.2018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8875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2" tIns="45562" rIns="91122" bIns="45562" rtlCol="0" anchor="ctr"/>
          <a:lstStyle/>
          <a:p>
            <a:pPr lvl="0"/>
            <a:endParaRPr lang="ro-R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32" y="4716313"/>
            <a:ext cx="5439413" cy="4465309"/>
          </a:xfrm>
          <a:prstGeom prst="rect">
            <a:avLst/>
          </a:prstGeom>
        </p:spPr>
        <p:txBody>
          <a:bodyPr vert="horz" lIns="91122" tIns="45562" rIns="91122" bIns="455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o-RO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429"/>
            <a:ext cx="2945554" cy="495613"/>
          </a:xfrm>
          <a:prstGeom prst="rect">
            <a:avLst/>
          </a:prstGeom>
        </p:spPr>
        <p:txBody>
          <a:bodyPr vert="horz" lIns="91122" tIns="45562" rIns="91122" bIns="45562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531" y="9429429"/>
            <a:ext cx="2945554" cy="495613"/>
          </a:xfrm>
          <a:prstGeom prst="rect">
            <a:avLst/>
          </a:prstGeom>
        </p:spPr>
        <p:txBody>
          <a:bodyPr vert="horz" lIns="91122" tIns="45562" rIns="91122" bIns="45562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B04A4B7-F955-4CD1-A2AB-A0E9A51EB12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526401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4400" y="744538"/>
            <a:ext cx="4968875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29106390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4400" y="744538"/>
            <a:ext cx="4968875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18971229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4400" y="744538"/>
            <a:ext cx="4968875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2685868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4400" y="744538"/>
            <a:ext cx="4968875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3561812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4400" y="744538"/>
            <a:ext cx="4968875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1578452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4400" y="744538"/>
            <a:ext cx="4968875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454235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4400" y="744538"/>
            <a:ext cx="4968875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318345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4400" y="744538"/>
            <a:ext cx="4968875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3525294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2813" y="744538"/>
            <a:ext cx="4968875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1265598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2813" y="744538"/>
            <a:ext cx="4968875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944037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4400" y="744538"/>
            <a:ext cx="4968875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1653595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7EE49-B334-42FB-8B2B-8EA23E794D1F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3A724-C9A4-4D8A-B51C-E0556B74F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BBBD-D0B9-43CA-B1D4-FF01DB57A5EF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3D612-41B1-4A4D-82F0-4559A58C4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5E5BE-068A-43DC-B0FE-10C7ED041FBF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DB198-287B-45DF-841A-47D85C88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4B09-AB38-4386-BE00-3A3B2DA94E62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A5E37-44CB-42F2-8E2E-23B311DCC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4DD5F-F430-4084-9DA2-C8EEB8DC3A7B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DAB04-5EC9-4E2F-839D-B67F822F3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93F7-573A-4FDF-B1F4-51087175C1E2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EB0A-6571-4138-A4A4-B863B1FF2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D615-AE49-4C8E-8E0F-671A9A4CF8CE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532D-B66C-4E23-B9A3-1CAD12B36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CF08-5D30-443F-B3E0-4F851ED8A57E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0BE1-0F57-414C-95EF-27C907EDF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3669-06F3-4AA2-8DC4-AB5A70213BEB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BBBA-B36D-4C95-B115-FF5CE8FE0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A2BB0-BE66-441C-A426-9BB3EDFA3111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6C3E-548B-4066-9B4E-0E0B3BD01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CA149-A2D3-4C09-90E2-62B6DE6F99F3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C329-397D-4E26-BF63-0361B7209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47E911-CD16-44AC-A4AD-592B35027E3E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1F09D9-480D-4A86-93AE-D15555D6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interregrobg.eu/" TargetMode="Externa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://www.interregrobg.eu/images/fisiere/achizitii/norme-de-aplicare-beneficiari-ro.pdf" TargetMode="External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8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g"/><Relationship Id="rId5" Type="http://schemas.openxmlformats.org/officeDocument/2006/relationships/image" Target="../media/image3.pn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10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10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5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1713085"/>
            <a:ext cx="8229600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INTERREG V-A </a:t>
            </a:r>
            <a:endParaRPr lang="ro-RO" sz="4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Rom</a:t>
            </a:r>
            <a:r>
              <a:rPr lang="en-US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a</a:t>
            </a:r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nia-Bulgaria</a:t>
            </a:r>
            <a:endParaRPr lang="ro-RO" sz="4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ro-RO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ro-RO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Rules of Project Implementation</a:t>
            </a:r>
          </a:p>
          <a:p>
            <a:pPr algn="ctr"/>
            <a:endParaRPr lang="en-US" sz="105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en-US" sz="105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Alexandria,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27.06.2018</a:t>
            </a:r>
            <a:endParaRPr lang="ro-RO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ro-RO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ro-RO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ro-RO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ro-RO" sz="1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lvl="0" algn="ctr"/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hlinkClick r:id="rId3"/>
              </a:rPr>
              <a:t>www.interregrobg.eu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en-US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52400" y="152400"/>
            <a:ext cx="14478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603" y="184109"/>
            <a:ext cx="1606656" cy="1172212"/>
          </a:xfrm>
          <a:prstGeom prst="rect">
            <a:avLst/>
          </a:prstGeom>
        </p:spPr>
      </p:pic>
      <p:pic>
        <p:nvPicPr>
          <p:cNvPr id="19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04651" y="152400"/>
            <a:ext cx="14478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264" y="240714"/>
            <a:ext cx="3420152" cy="9022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175" y="5181600"/>
            <a:ext cx="1924050" cy="8765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37843" y="189587"/>
            <a:ext cx="987638" cy="96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649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70">
        <p15:prstTrans prst="peelOff"/>
      </p:transition>
    </mc:Choice>
    <mc:Fallback xmlns="">
      <p:transition spd="slow" advTm="10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31" y="817994"/>
            <a:ext cx="8539812" cy="857262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PROCUREMENTS</a:t>
            </a:r>
            <a:endParaRPr lang="en-US" sz="2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170925" y="1554974"/>
            <a:ext cx="8809171" cy="4699451"/>
          </a:xfrm>
        </p:spPr>
        <p:txBody>
          <a:bodyPr/>
          <a:lstStyle/>
          <a:p>
            <a:pPr marL="0" indent="0" algn="just">
              <a:buNone/>
            </a:pPr>
            <a:r>
              <a:rPr lang="en-US" sz="1800" dirty="0" smtClean="0">
                <a:latin typeface="Trebuchet MS" pitchFamily="34" charset="0"/>
              </a:rPr>
              <a:t>All beneficiaries must observe the national legislation regarding the procurements. </a:t>
            </a:r>
          </a:p>
          <a:p>
            <a:pPr marL="0" indent="0" algn="just">
              <a:buNone/>
            </a:pPr>
            <a:endParaRPr lang="en-US" sz="700" b="1" dirty="0" smtClean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solidFill>
                  <a:prstClr val="black"/>
                </a:solidFill>
                <a:latin typeface="Trebuchet MS" pitchFamily="34" charset="0"/>
              </a:rPr>
              <a:t>Romanian beneficiaries that do not have the status of contracting authorities under the provisions of Law 98/2016 will apply the provisions of Annex 4 of the subsidy contract: “</a:t>
            </a:r>
            <a:r>
              <a:rPr lang="en-US" sz="1800" i="1" dirty="0" smtClean="0">
                <a:solidFill>
                  <a:prstClr val="black"/>
                </a:solidFill>
                <a:latin typeface="Trebuchet MS" pitchFamily="34" charset="0"/>
              </a:rPr>
              <a:t>Rules for the assignment of works, supplies and services contract for the Romanian </a:t>
            </a:r>
            <a:r>
              <a:rPr lang="en-US" sz="1800" i="1" dirty="0">
                <a:solidFill>
                  <a:prstClr val="black"/>
                </a:solidFill>
                <a:latin typeface="Trebuchet MS" pitchFamily="34" charset="0"/>
              </a:rPr>
              <a:t>beneficiaries that do not have  status of contracting authorities under the provisions of Law </a:t>
            </a:r>
            <a:r>
              <a:rPr lang="en-US" sz="1800" i="1" dirty="0" smtClean="0">
                <a:solidFill>
                  <a:prstClr val="black"/>
                </a:solidFill>
                <a:latin typeface="Trebuchet MS" pitchFamily="34" charset="0"/>
              </a:rPr>
              <a:t>98/2016”, as it was modified by the MA instruction no. 2/2016 (based on the provisions of Order of the Minister of European </a:t>
            </a:r>
            <a:r>
              <a:rPr lang="en-US" sz="1800" i="1" dirty="0">
                <a:solidFill>
                  <a:prstClr val="black"/>
                </a:solidFill>
                <a:latin typeface="Trebuchet MS" pitchFamily="34" charset="0"/>
              </a:rPr>
              <a:t>Fund no. </a:t>
            </a:r>
            <a:r>
              <a:rPr lang="en-US" sz="1800" i="1" dirty="0" smtClean="0">
                <a:solidFill>
                  <a:prstClr val="black"/>
                </a:solidFill>
                <a:latin typeface="Trebuchet MS" pitchFamily="34" charset="0"/>
              </a:rPr>
              <a:t>1284/2016). </a:t>
            </a:r>
          </a:p>
          <a:p>
            <a:pPr marL="0" indent="0" algn="just">
              <a:buNone/>
            </a:pPr>
            <a:endParaRPr lang="en-US" sz="700" dirty="0" smtClean="0">
              <a:solidFill>
                <a:prstClr val="black"/>
              </a:solidFill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b="1" dirty="0" smtClean="0">
                <a:latin typeface="Trebuchet MS" pitchFamily="34" charset="0"/>
              </a:rPr>
              <a:t>Rules for publishing are available at:  </a:t>
            </a:r>
          </a:p>
          <a:p>
            <a:pPr marL="0" indent="0" algn="just">
              <a:buNone/>
            </a:pPr>
            <a:r>
              <a:rPr lang="en-US" sz="1800" b="1" dirty="0" smtClean="0">
                <a:latin typeface="Trebuchet MS" pitchFamily="34" charset="0"/>
                <a:hlinkClick r:id="rId3"/>
              </a:rPr>
              <a:t>http</a:t>
            </a:r>
            <a:r>
              <a:rPr lang="en-US" sz="1800" b="1" dirty="0">
                <a:latin typeface="Trebuchet MS" pitchFamily="34" charset="0"/>
                <a:hlinkClick r:id="rId3"/>
              </a:rPr>
              <a:t>://</a:t>
            </a:r>
            <a:r>
              <a:rPr lang="en-US" sz="1800" b="1" dirty="0" smtClean="0">
                <a:latin typeface="Trebuchet MS" pitchFamily="34" charset="0"/>
                <a:hlinkClick r:id="rId3"/>
              </a:rPr>
              <a:t>www.interregrobg.eu/images/fisiere/achizitii/norme-de-aplicare-beneficiari-ro.pdf</a:t>
            </a:r>
            <a:r>
              <a:rPr lang="en-US" sz="1800" b="1" dirty="0" smtClean="0">
                <a:latin typeface="Trebuchet MS" pitchFamily="34" charset="0"/>
              </a:rPr>
              <a:t> for Romanian beneficiaries </a:t>
            </a:r>
          </a:p>
          <a:p>
            <a:pPr marL="0" indent="0" algn="just">
              <a:buNone/>
            </a:pPr>
            <a:endParaRPr lang="en-US" sz="700" b="1" dirty="0" smtClean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b="1" dirty="0" smtClean="0">
                <a:latin typeface="Trebuchet MS" pitchFamily="34" charset="0"/>
              </a:rPr>
              <a:t>Specific instructions are set within the PIM related to avoiding conflict of interest in relation with the procurements (section B – Fraud and antifraud measures, chapter 18 – Irregularities and antifraud measures).</a:t>
            </a:r>
          </a:p>
          <a:p>
            <a:pPr marL="0" indent="0" algn="just">
              <a:buNone/>
            </a:pPr>
            <a:endParaRPr lang="en-US" sz="1800" b="1" dirty="0" smtClean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1800" b="1" i="1" dirty="0">
              <a:latin typeface="Trebuchet MS" pitchFamily="34" charset="0"/>
            </a:endParaRPr>
          </a:p>
          <a:p>
            <a:pPr marL="0" indent="0" algn="just">
              <a:buNone/>
            </a:pPr>
            <a:endParaRPr lang="ro-RO" sz="800" i="1" dirty="0">
              <a:latin typeface="Trebuchet MS" pitchFamily="34" charset="0"/>
            </a:endParaRPr>
          </a:p>
        </p:txBody>
      </p:sp>
      <p:pic>
        <p:nvPicPr>
          <p:cNvPr id="7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459" y="6019800"/>
            <a:ext cx="635823" cy="73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165468" y="125365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93975"/>
            <a:ext cx="1188891" cy="867412"/>
          </a:xfrm>
          <a:prstGeom prst="rect">
            <a:avLst/>
          </a:prstGeom>
        </p:spPr>
      </p:pic>
      <p:pic>
        <p:nvPicPr>
          <p:cNvPr id="11" name="Content Placeholder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82206" y="9038"/>
            <a:ext cx="1176888" cy="95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4" y="236113"/>
            <a:ext cx="2405659" cy="6374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6184" y="6141983"/>
            <a:ext cx="1341236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8422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1614" y="2522738"/>
            <a:ext cx="7772400" cy="1362075"/>
          </a:xfrm>
        </p:spPr>
        <p:txBody>
          <a:bodyPr/>
          <a:lstStyle/>
          <a:p>
            <a:pPr algn="ctr"/>
            <a:r>
              <a:rPr lang="en-US" sz="6600" dirty="0" smtClean="0">
                <a:solidFill>
                  <a:schemeClr val="tx2">
                    <a:lumMod val="50000"/>
                  </a:schemeClr>
                </a:solidFill>
              </a:rPr>
              <a:t>THANK YOU!</a:t>
            </a:r>
            <a:endParaRPr lang="en-US" sz="6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AutoShape 4" descr="data:image/jpeg;base64,/9j/4AAQSkZJRgABAQAAAQABAAD/2wCEAAkGBw0NDA0MDQ8MDQ0NDQwNDQ0NDA8NDA0NFBEWFhQRFBQYHCggGBolGxQUITEhJSkrLi4vFyAzRDQsNygtLisBCgoKDg0OFxAQGCwcHBwrNzcsLDcsLCwsLSwsLCwsLCwvLCwsLCwsLCwsLCwsLCwuLCssNywsLCwsLCw4LC8sLP/AABEIAOEA4QMBIgACEQEDEQH/xAAcAAACAgMBAQAAAAAAAAAAAAAAAgEHAwUGBAj/xABKEAACAQMABAgGDggGAwAAAAAAAQIDBBEFB1GRBhITITE1YbJBYnFyc3QUFRYiJTIzUlSBkpOhsTRCU5TBwtHSIySDo7PwF2OC/8QAGQEBAQADAQAAAAAAAAAAAAAAAAECAwQF/8QAJREBAAEDAwQDAAMAAAAAAAAAAAECAxExMlEEEiFxEyJhFDNB/9oADAMBAAIRAxEAPwC0uGXCq20Pa8vWzOpNuFvbwaVStUxt/VivDLwdraTojhDw30ppGbdW4qUaTb4tvbTlRoxjseHmf/039Q+sTTc9IaWuajb5KhUna28fBGnTk4uS86SlLPathzZ6NmzFMZnVoqqzKCcEpDYN7AqQ2CcE4CIwGBsE4AXBOBsE4AXAYGwTgBMBgfihgBMBgfAcUBMBgfAcUDHgMHs0fo24up8nbUa1xPmzGlTlPi58MmuaK7Xg6qy1XaZqpOVO3t8+CvcLjY/01Ixqrpp1lYiZcRgjBZEdT+kMe+uLFPYnWkt/EQs9T+kv1biwflnWj/IzD5rfK9lXCuGiMFgVNUel10T0fPzbiqn+NJHgutWem6fRbQq9tK5oflKUWX5aOYO2eHGtEYNzfcGNJ2/y1jeRS6ZK3nUpryzinH8TUbex4fY9hnExOiNroXhRpGwmpWt1WhFY/wAGc3Vt5LY6cub61h9qLx4AcOqOmKcqcoqhe0o8arQzmM4ZxytJvncctZXTFtLnym/njB7NCaVq2F3QvaOePb1FPip45SHROm+yUcr6zVdtRXH6ypqw+qgNB7sdHftl+AHn9lXDfmHzTJuTcnztttva2CRKRKR6zmGCcEpEpBEJE4GSJSAjBKQ2CcALgnBOCcARgMDYDAC4DA+AwAmAwPgMBCPm5/AWRwG1aO5jC70kp06MsSp2qbhVqx8Eqj6YR7Fh9q6GmqrgjG6qe2NzFSoUJ8W3pyXvatePTNrwxjzeV+bz3Kcl+/MfWluooz5l57Gyo21ONG3p06NKPxadOChBfUvCegAOJuAAAAAAAFAa37lVNOVorH+BQtqMseGXFdTP+6txf58y8L7r2RpXSFb515cRj2whNwi/sxR1dLH2mWq7PhpWhWjI0Q0dzSTL2veSTgApkiUiUhkgiEhkiUicACROCUiUgISJwNgnAC4JwNgnAQuAwPgAFwGB8BgoTBMKcpNQguNKTUYxXTKTeEt42DdcCrVVtL2FN9HsmFT7vNT+QxmcRMrHlfOg9GwsrO3tIY4tClCnno40kvfTfa3l/We4APImc+XWAAAAANLpvhVo6wfFuriEKmE+SipVa2H0Nwim0u18xYiZ8QTOG6A4aetTRSeEruS+cqCx+MsnqttZWhqjSdedJv8AaW9ZLeotLeZ/FXxLHujl1F9cqjRq1pfFpUqlWWejEYtv8j5Yy376TzJ88ntk+ll98NOElnV0JpCVtc29dyocg40a0JzXKyVPninlfHKHaOrpaZiJmWu5PmGJohoyNCtHU1EwA2AAZIZIEhkgBIlIlIZICEhkiUiUgiEhkicEpALgnA2CcALgnA3FJwEJgnA+AwAmDqNWUM6btH81XMv9ia/ic1g6vVevhmh6O4/42YXdlXplTrC8AADynWAAAOd4e6ZnYaMrV6TxWk4UaMunizm8cbypcZrtSPn+bcpOUnKUpNylKTcpSk+dtt87faXTrg6qh63R7kyl2j0OliOzLnuz5I0K0ZCGjoa2JohoyNCtBWNoVoyNCtAJgB8EAMhkgSGSAEhkgSGQQIZIEhkgIwSkMkMkEKkSkNgnBRCQYGSJwAuAwPgjjR2reAuDq9WHXFD0dx/xs5XjR2redXqxa9uKGGvk7jw/+tmF3ZV6ZUboXYAAeS6wAABw+t/qqHrdHuTKZwXPrea9qoZ5v83R6fMmUy5R2rej0em2Oa7uK0K0M5R2rehXOO1b0b2vJWhWh+NHat5DRVY2hWjI0K0RSYAbABDJDJEJDoASGSBIZIASGSJSGSKgSJwSkMkBCRKRKQyQC4JwNgbARja5mfQ2iacfYtv72PyFHwL5iPnxrmZ9C6J/Rbf0FHuI5Or0hus6y9HJR+bH7KJVOK50kn2JDAcLoAAAAAABEop9KT8qyLyUfmx+yhwATkofNj9lByUPmx+yhwA5/h1xYaHv3iKzbVIZwv1ve/xPn5ovfWfU4uhLrbKVtHfXp5/BMorB39Ltn257upGhGjI0K0dLWTAE4AKWMmZIyMaRJFZ4tMdIwJDxk0VjhnSGSMUajMiqIqYOhkiIyW0yICEhkiUhkioXBPFGSGwEI1zM+gdFfotv6Cj3EUC1zF1aO4SaOjb0Iyu7ZSjRpJp1Y5TUVlHJ1cTMRiG6zMRlvwNR7p9G/TLX76Jms9OWVeoqVG4oVajTahCopSaSy+Y4uyrh0d0ctiAAYqAAAADzX9/QtocpcVadGm5KPHqSUY8Z9Cy/IzXe6zRf06z+/gWKZnSEzDdAaX3W6K+nWf38CPddor6dZ/fwL2VcGYaXW3V4uiVH9pdUIblKf8pS8izNa2nrS6s7ala3FGvJXSqTVKopuMVSmsvHbIq5nf08YoaLnmpMpoxykyWhWb2BcvtAkCKlDIVDoCUhkCGSKiUhkiEOkUCQyQJDJBExz2jqT2kJDJFQym/+olVH2CpDJAMqj2InlH2C4DBUxBuUexHT6t5t6Wo9HydfuM5fB0+rZfC1H0dfuM13dlXplRH2hcgAB5DsAAAHFa2+q4et0e5MpxouPW11XD1uj3JlPNHo9N/W57u5jaFZkYjR0MCNCsdoVkGNisdisBcASBFCHQqHRUSh0Kh0BKHRCGRUMkMkQkOiiUhkiEh0ioEiUiUhkgIwTglInilQuDptXC+FqPo6/cZznFOl1dL4Wo+jr9xmu7sq9MqN0LgAAPHdgAAA4vWx1ZD1ql3JlPtFw61+rIetUu5MqBo9Hpdjnu7mJitGRiM6GtjYrHYrCkYjHYrIEAkAqUOhEOghojoWIyKHQyFQ6CGQ6FQ6KhkhkQh4lEpDJEIcqAAAAOm1d9a0fR1+4zmTptXfWtH0dfuM13dlXplRuhbwAB47sAAAHGa1+rIetUu7MqFlva1urIetUu5MqJnpdL/W5ru5jYjMjEZ0MGOQrHYjIpGIx2KyBQACKEZIpt4XO9iERs7ekortfSwYeeFrPsXlZkVpPxd7/oepDjJh5VaS8Xe/6Dq0l4u9nqQ6Lkw8qtZeLvYytZeLvZ6kOhlMPKrWXi72OrWXi72elDouTDzRtZeLvY3sWXi72eqIxcph4/YsvF3sPYsvF3s9gDJh4/YsvF3s6PV9QlHSlJvHydbofiM1B0HATrKl5lbuM13Z+lXplTHmFogAHkuoAAAcfrRg5aNglj9KpdPmzKm9iy8Xey3tZXV8fWaXdmVaz0Omn6NFyPs8DtZeLvYjtJeLvZsGIzoyww8DtZeLvf8AQxytZrY/IzYMVkyYaiaaeHzMRmzr0lNdq6GaxlTBQACKyW69/Hyo2iNXbfHj5TZokrB0OhEOgGQ6EQ6KHQyEQ6CHQyEQyKMkRzGmOmESAAUB0HATrKl5lbuM586DgJ1lS8yt3Ga7uyr0yp1haIAB5TpAAAHJ6yur4+s0u7Mq5lo6y+r4+s0u7Mq6R6HTbGi5qViMZis3sSsSQzFkQIzWXHx5eVmzZrLn48vKIJYQACoe2+PHym0RqqL4s1nmw1nsNoiSyg6HQiGQDodCIZBDodGNMZFRkQyYiJRRkTGTMaY2QMikTkx5JyEZDoOAb+EqXmVu6zm8nQ8AX8J0vR1u4zC7sq9LTrC1AADynUAAAOT1l9XR9Zpd2ZVrLR1mdXQ9Zpd2ZVrO/p9jTXqVislis6GCGIxmIyKhmrufjy8ps2aqtLMpPtYhJIBGSDJG64ZaKlZaTuqEliLqyrUebClQqScoNeTnj5Ys8dtcLCjJ4a6HtLx4ccEqWlqCSapXVLLoVmve8/TTnti96fPtTpHTGhruwqcld0Z0XnEZtZpVO2E1zS/PyGi1ciuMf6zqpmmXpTGNRCbXQ2vIx1UltlvZuwxy26GTNQqktst7GVSW172MJlt0MmalVJbZb2Mqktr3suEy2yYyNSqktr3sZVJbXvYwZbVMnJq+Ulte9kqpLa97Lgy2uQyavlHte9k8o9r3sYMtpk6LgA/hOl6Ot3GcTyj2vex6VzUpy41OpUhJZSlCpKEl9aZjXR3UzHJFWJfRAHz77cXn0q7/AHmr/cR7b3n0q7/ea39xyfw55bfm/H0GB89+2959Ku/3qt/cK9MXn0q8/eq39w/iTyfN+LZ1m9XQ9Zpd2ZVbPJcaRuakeLUr3FSOc8WpXqTjnbhvpPM6ktst7Oi3b7KcZYVVZlsmKzWupLa97FdSW2W9mzCZbFsVmtdSW2W9iSk30tvysmFy9VzcJLixeW+lroRgsbOpc16VtRWatepGnBeDLfS+xdL7ExrCxr3VRUbalUr1Hj3lOPGa7W+iK7XhFx6vuA60d/mrlxnezjxUo89O2g+mMX4ZPwy+peFvXcuRRH6tMTVL0/8AjzR3zfwQHXAef8lfLf2wDX6e/Q63mfxRIGNOsEvnTSHy9Tzv4GEAPWjRzGiMgAyQ6GQAEMhkAFDIkACJAAAAAAIYAACsUAClYrACBWKABSMIfGj5y/MkCC/eAvV9P6vyOhADya90uqNAAAYq/9k="/>
          <p:cNvSpPr>
            <a:spLocks noChangeAspect="1" noChangeArrowheads="1"/>
          </p:cNvSpPr>
          <p:nvPr/>
        </p:nvSpPr>
        <p:spPr bwMode="auto">
          <a:xfrm>
            <a:off x="155575" y="-1889125"/>
            <a:ext cx="39433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D:\VIM\VIM_elements_for_colleagues\1. uniunea europeană FED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799"/>
            <a:ext cx="914400" cy="73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35" y="5988597"/>
            <a:ext cx="635823" cy="73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054968" y="285738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304799"/>
            <a:ext cx="1524000" cy="83820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2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16981" y="159391"/>
            <a:ext cx="14478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73" y="236113"/>
            <a:ext cx="3421662" cy="90662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612" y="208974"/>
            <a:ext cx="1606656" cy="117221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5164" y="6049688"/>
            <a:ext cx="1341236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3457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31" y="817994"/>
            <a:ext cx="8539812" cy="857262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ACTIVITIES </a:t>
            </a:r>
            <a:endParaRPr lang="en-US" sz="2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170925" y="1453061"/>
            <a:ext cx="8809171" cy="4719139"/>
          </a:xfrm>
        </p:spPr>
        <p:txBody>
          <a:bodyPr/>
          <a:lstStyle/>
          <a:p>
            <a:pPr marL="0" indent="0" algn="just">
              <a:buNone/>
            </a:pPr>
            <a:endParaRPr lang="en-US" sz="1000" b="1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1800" b="1" dirty="0" smtClean="0">
                <a:latin typeface="Trebuchet MS" panose="020B0603020202020204" pitchFamily="34" charset="0"/>
              </a:rPr>
              <a:t>Shall be performed as described within the approved application form. </a:t>
            </a:r>
            <a:r>
              <a:rPr lang="en-US" sz="1800" dirty="0" smtClean="0">
                <a:latin typeface="Trebuchet MS" panose="020B0603020202020204" pitchFamily="34" charset="0"/>
              </a:rPr>
              <a:t>Any modification </a:t>
            </a:r>
            <a:r>
              <a:rPr lang="en-US" sz="1800" dirty="0">
                <a:latin typeface="Trebuchet MS" panose="020B0603020202020204" pitchFamily="34" charset="0"/>
              </a:rPr>
              <a:t> </a:t>
            </a:r>
            <a:r>
              <a:rPr lang="en-US" sz="1800" dirty="0" smtClean="0">
                <a:latin typeface="Trebuchet MS" panose="020B0603020202020204" pitchFamily="34" charset="0"/>
              </a:rPr>
              <a:t>           notification or addendum.</a:t>
            </a:r>
          </a:p>
          <a:p>
            <a:pPr marL="0" indent="0" algn="just">
              <a:buNone/>
            </a:pPr>
            <a:endParaRPr lang="en-US" sz="1000" b="1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1800" b="1" dirty="0" smtClean="0">
                <a:latin typeface="Trebuchet MS" panose="020B0603020202020204" pitchFamily="34" charset="0"/>
              </a:rPr>
              <a:t>Special </a:t>
            </a:r>
            <a:r>
              <a:rPr lang="en-US" sz="1800" b="1" dirty="0">
                <a:latin typeface="Trebuchet MS" panose="020B0603020202020204" pitchFamily="34" charset="0"/>
              </a:rPr>
              <a:t>attention to </a:t>
            </a:r>
            <a:r>
              <a:rPr lang="en-US" sz="1800" b="1" dirty="0" smtClean="0">
                <a:latin typeface="Trebuchet MS" panose="020B0603020202020204" pitchFamily="34" charset="0"/>
              </a:rPr>
              <a:t>details of the services / goods / works. </a:t>
            </a:r>
            <a:r>
              <a:rPr lang="en-US" sz="1800" dirty="0" smtClean="0">
                <a:latin typeface="Trebuchet MS" panose="020B0603020202020204" pitchFamily="34" charset="0"/>
              </a:rPr>
              <a:t>Modifications without notifications /addenda may result in ineligibility of expenditures or might not contribute to the indicators. </a:t>
            </a:r>
          </a:p>
          <a:p>
            <a:pPr marL="0" indent="0" algn="just">
              <a:buNone/>
            </a:pPr>
            <a:r>
              <a:rPr lang="en-US" sz="1800" dirty="0">
                <a:latin typeface="Trebuchet MS" panose="020B0603020202020204" pitchFamily="34" charset="0"/>
              </a:rPr>
              <a:t>	</a:t>
            </a:r>
            <a:r>
              <a:rPr lang="en-US" sz="1800" dirty="0" smtClean="0">
                <a:latin typeface="Trebuchet MS" panose="020B0603020202020204" pitchFamily="34" charset="0"/>
              </a:rPr>
              <a:t>		</a:t>
            </a:r>
          </a:p>
          <a:p>
            <a:pPr marL="0" indent="0" algn="just">
              <a:buNone/>
            </a:pPr>
            <a:endParaRPr lang="en-US" sz="1800" dirty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latin typeface="Trebuchet MS" panose="020B0603020202020204" pitchFamily="34" charset="0"/>
              </a:rPr>
              <a:t>		</a:t>
            </a:r>
            <a:r>
              <a:rPr lang="en-US" dirty="0" smtClean="0">
                <a:latin typeface="Trebuchet MS" panose="020B0603020202020204" pitchFamily="34" charset="0"/>
              </a:rPr>
              <a:t>Examples</a:t>
            </a:r>
          </a:p>
          <a:p>
            <a:pPr marL="0" indent="0" algn="just">
              <a:buNone/>
            </a:pPr>
            <a:endParaRPr lang="en-US" sz="1800" b="1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en-US" sz="1800" b="1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1800" b="1" dirty="0" smtClean="0">
                <a:latin typeface="Trebuchet MS" panose="020B0603020202020204" pitchFamily="34" charset="0"/>
              </a:rPr>
              <a:t>Shall be performed within the timeframe of the approved application form. </a:t>
            </a:r>
            <a:r>
              <a:rPr lang="en-US" sz="1800" dirty="0" smtClean="0">
                <a:latin typeface="Trebuchet MS" panose="020B0603020202020204" pitchFamily="34" charset="0"/>
              </a:rPr>
              <a:t>Any modification            reported as being late within the partner report or notification / addendum (in case of major modifications of the timeframe).</a:t>
            </a:r>
          </a:p>
          <a:p>
            <a:pPr marL="0" indent="0" algn="just">
              <a:buNone/>
            </a:pPr>
            <a:endParaRPr lang="en-US" sz="1800" b="1" dirty="0" smtClean="0">
              <a:latin typeface="Trebuchet MS" panose="020B0603020202020204" pitchFamily="34" charset="0"/>
            </a:endParaRPr>
          </a:p>
        </p:txBody>
      </p:sp>
      <p:pic>
        <p:nvPicPr>
          <p:cNvPr id="7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946" y="6083756"/>
            <a:ext cx="635823" cy="73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165468" y="125365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93975"/>
            <a:ext cx="1188891" cy="867412"/>
          </a:xfrm>
          <a:prstGeom prst="rect">
            <a:avLst/>
          </a:prstGeom>
        </p:spPr>
      </p:pic>
      <p:pic>
        <p:nvPicPr>
          <p:cNvPr id="11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82206" y="9038"/>
            <a:ext cx="1176888" cy="95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4" y="236113"/>
            <a:ext cx="2405659" cy="637417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1652954" y="2087886"/>
            <a:ext cx="685800" cy="1580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1652954" y="5638800"/>
            <a:ext cx="685800" cy="1580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8417" y="3352800"/>
            <a:ext cx="2743200" cy="18478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1751" y="6172200"/>
            <a:ext cx="1341203" cy="61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230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31" y="817994"/>
            <a:ext cx="8539812" cy="857262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INDICATORS – 1 -</a:t>
            </a:r>
            <a:endParaRPr lang="en-US" sz="2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152400" y="1030551"/>
            <a:ext cx="8809171" cy="5780287"/>
          </a:xfrm>
        </p:spPr>
        <p:txBody>
          <a:bodyPr/>
          <a:lstStyle/>
          <a:p>
            <a:pPr marL="0" indent="0" algn="just">
              <a:buNone/>
            </a:pPr>
            <a:endParaRPr lang="en-US" sz="1800" b="1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en-US" sz="1800" b="1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1800" b="1" dirty="0" smtClean="0">
                <a:latin typeface="Trebuchet MS" panose="020B0603020202020204" pitchFamily="34" charset="0"/>
              </a:rPr>
              <a:t>result-orientation </a:t>
            </a:r>
            <a:r>
              <a:rPr lang="en-US" sz="1800" b="1" dirty="0">
                <a:latin typeface="Trebuchet MS" panose="020B0603020202020204" pitchFamily="34" charset="0"/>
              </a:rPr>
              <a:t>of the ESI </a:t>
            </a:r>
            <a:r>
              <a:rPr lang="en-US" sz="1800" b="1" dirty="0" smtClean="0">
                <a:latin typeface="Trebuchet MS" pitchFamily="34" charset="0"/>
              </a:rPr>
              <a:t>Funds for 2014 – 2020 period / </a:t>
            </a:r>
            <a:r>
              <a:rPr lang="en-US" sz="1800" dirty="0">
                <a:latin typeface="Trebuchet MS" pitchFamily="34" charset="0"/>
              </a:rPr>
              <a:t>selected projects </a:t>
            </a:r>
            <a:r>
              <a:rPr lang="en-US" sz="1800" dirty="0" smtClean="0">
                <a:latin typeface="Trebuchet MS" pitchFamily="34" charset="0"/>
              </a:rPr>
              <a:t>with one </a:t>
            </a:r>
            <a:r>
              <a:rPr lang="en-US" sz="1800" dirty="0">
                <a:latin typeface="Trebuchet MS" pitchFamily="34" charset="0"/>
              </a:rPr>
              <a:t>or more output indicators and one or more result indicators</a:t>
            </a:r>
            <a:r>
              <a:rPr lang="en-US" sz="1800" dirty="0" smtClean="0">
                <a:latin typeface="Trebuchet MS" pitchFamily="34" charset="0"/>
              </a:rPr>
              <a:t>.</a:t>
            </a:r>
            <a:endParaRPr lang="en-US" sz="1800" b="1" dirty="0" smtClean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1800" b="1" dirty="0" smtClean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1800" b="1" dirty="0" smtClean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1800" b="1" dirty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1800" b="1" dirty="0" smtClean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b="1" dirty="0" smtClean="0">
                <a:latin typeface="Trebuchet MS" pitchFamily="34" charset="0"/>
              </a:rPr>
              <a:t>Output indicators</a:t>
            </a:r>
          </a:p>
          <a:p>
            <a:pPr marL="0" indent="0" algn="just">
              <a:buNone/>
            </a:pPr>
            <a:endParaRPr lang="en-US" sz="1800" b="1" dirty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b="1" dirty="0" smtClean="0">
                <a:latin typeface="Trebuchet MS" pitchFamily="34" charset="0"/>
              </a:rPr>
              <a:t>Result indicators</a:t>
            </a:r>
            <a:endParaRPr lang="en-US" sz="1800" b="1" dirty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1800" b="1" dirty="0" smtClean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Will be reported within the partner / project reports. Final project report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, </a:t>
            </a:r>
            <a:r>
              <a:rPr lang="en-US" sz="1800" b="1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beneficiaries must </a:t>
            </a:r>
            <a:r>
              <a:rPr lang="en-US" sz="1800" b="1" dirty="0">
                <a:solidFill>
                  <a:srgbClr val="000000"/>
                </a:solidFill>
                <a:latin typeface="Trebuchet MS" panose="020B0603020202020204" pitchFamily="34" charset="0"/>
              </a:rPr>
              <a:t>state if </a:t>
            </a:r>
            <a:r>
              <a:rPr lang="en-US" sz="1800" b="1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they </a:t>
            </a:r>
            <a:r>
              <a:rPr lang="en-US" sz="1800" b="1" dirty="0">
                <a:solidFill>
                  <a:srgbClr val="000000"/>
                </a:solidFill>
                <a:latin typeface="Trebuchet MS" panose="020B0603020202020204" pitchFamily="34" charset="0"/>
              </a:rPr>
              <a:t>have </a:t>
            </a:r>
            <a:r>
              <a:rPr lang="en-US" sz="1800" b="1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fully achieved the contribution </a:t>
            </a:r>
            <a:r>
              <a:rPr lang="en-US" sz="1800" b="1" dirty="0">
                <a:solidFill>
                  <a:srgbClr val="000000"/>
                </a:solidFill>
                <a:latin typeface="Trebuchet MS" panose="020B0603020202020204" pitchFamily="34" charset="0"/>
              </a:rPr>
              <a:t>to </a:t>
            </a:r>
            <a:r>
              <a:rPr lang="en-US" sz="1800" b="1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Programme result </a:t>
            </a:r>
            <a:r>
              <a:rPr lang="en-US" sz="1800" b="1" dirty="0">
                <a:solidFill>
                  <a:srgbClr val="000000"/>
                </a:solidFill>
                <a:latin typeface="Trebuchet MS" panose="020B0603020202020204" pitchFamily="34" charset="0"/>
              </a:rPr>
              <a:t>indicator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, as envisaged in </a:t>
            </a: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the 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project. </a:t>
            </a:r>
            <a:r>
              <a:rPr lang="en-US" sz="1800" b="1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Monitoring sources are mandatory </a:t>
            </a: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(information must be supported 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by verifiable </a:t>
            </a: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data). </a:t>
            </a:r>
          </a:p>
          <a:p>
            <a:pPr marL="0" indent="0" algn="just">
              <a:buNone/>
            </a:pPr>
            <a:endParaRPr lang="en-US" sz="200" dirty="0" smtClean="0">
              <a:solidFill>
                <a:srgbClr val="000000"/>
              </a:solidFill>
              <a:latin typeface="Trebuchet MS" panose="020B0603020202020204" pitchFamily="34" charset="0"/>
            </a:endParaRPr>
          </a:p>
        </p:txBody>
      </p:sp>
      <p:pic>
        <p:nvPicPr>
          <p:cNvPr id="7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182" y="6089094"/>
            <a:ext cx="635823" cy="73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165468" y="125365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93975"/>
            <a:ext cx="1188891" cy="867412"/>
          </a:xfrm>
          <a:prstGeom prst="rect">
            <a:avLst/>
          </a:prstGeom>
        </p:spPr>
      </p:pic>
      <p:pic>
        <p:nvPicPr>
          <p:cNvPr id="11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82206" y="9038"/>
            <a:ext cx="1176888" cy="95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4" y="236113"/>
            <a:ext cx="2405659" cy="6374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39511" y="2393359"/>
            <a:ext cx="3751646" cy="200274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7560" y="6211277"/>
            <a:ext cx="1341236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182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560" y="6211277"/>
            <a:ext cx="1341236" cy="6096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31" y="817994"/>
            <a:ext cx="8539812" cy="857262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INDICATORS – 2 - </a:t>
            </a:r>
            <a:endParaRPr lang="en-US" sz="2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246184" y="930940"/>
            <a:ext cx="8809171" cy="5780287"/>
          </a:xfrm>
        </p:spPr>
        <p:txBody>
          <a:bodyPr/>
          <a:lstStyle/>
          <a:p>
            <a:pPr marL="0" indent="0" algn="just">
              <a:buNone/>
            </a:pPr>
            <a:endParaRPr lang="en-US" sz="1800" b="1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1800" b="1" dirty="0" smtClean="0">
                <a:latin typeface="Trebuchet MS" panose="020B0603020202020204" pitchFamily="34" charset="0"/>
              </a:rPr>
              <a:t>Attention!</a:t>
            </a:r>
            <a:endParaRPr lang="en-US" sz="1800" b="1" dirty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200" dirty="0" smtClean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In case of </a:t>
            </a: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partial achievement of the indicators at </a:t>
            </a:r>
            <a:r>
              <a:rPr lang="en-US" sz="1800" dirty="0" err="1" smtClean="0">
                <a:solidFill>
                  <a:srgbClr val="000000"/>
                </a:solidFill>
                <a:latin typeface="Trebuchet MS" panose="020B0603020202020204" pitchFamily="34" charset="0"/>
              </a:rPr>
              <a:t>Programme</a:t>
            </a: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 level, 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the </a:t>
            </a:r>
            <a:r>
              <a:rPr lang="en-US" sz="1800" b="1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MA may </a:t>
            </a:r>
            <a:r>
              <a:rPr lang="en-US" sz="1800" b="1" dirty="0">
                <a:solidFill>
                  <a:srgbClr val="000000"/>
                </a:solidFill>
                <a:latin typeface="Trebuchet MS" panose="020B0603020202020204" pitchFamily="34" charset="0"/>
              </a:rPr>
              <a:t>decide to apply </a:t>
            </a: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financial penalties 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to the </a:t>
            </a: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projects, 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which have not reached their indicators, proportionally with their budgets and the degree of achievement of indicators</a:t>
            </a:r>
            <a:r>
              <a:rPr lang="en-US" sz="1800" b="1" dirty="0">
                <a:solidFill>
                  <a:srgbClr val="000000"/>
                </a:solidFill>
                <a:latin typeface="Trebuchet MS" panose="020B0603020202020204" pitchFamily="34" charset="0"/>
              </a:rPr>
              <a:t>. </a:t>
            </a:r>
            <a:endParaRPr lang="en-US" sz="1800" b="1" dirty="0" smtClean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en-US" sz="1800" b="1" dirty="0" smtClean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latin typeface="Trebuchet MS" pitchFamily="34" charset="0"/>
              </a:rPr>
              <a:t>For third </a:t>
            </a:r>
            <a:r>
              <a:rPr lang="en-US" sz="1800" dirty="0">
                <a:latin typeface="Trebuchet MS" pitchFamily="34" charset="0"/>
              </a:rPr>
              <a:t>call for </a:t>
            </a:r>
            <a:r>
              <a:rPr lang="en-US" sz="1800" dirty="0" smtClean="0">
                <a:latin typeface="Trebuchet MS" pitchFamily="34" charset="0"/>
              </a:rPr>
              <a:t>project, </a:t>
            </a:r>
            <a:r>
              <a:rPr lang="en-US" sz="1800" dirty="0">
                <a:latin typeface="Trebuchet MS" pitchFamily="34" charset="0"/>
              </a:rPr>
              <a:t>the </a:t>
            </a:r>
            <a:r>
              <a:rPr lang="en-US" sz="1800" b="1" dirty="0">
                <a:latin typeface="Trebuchet MS" pitchFamily="34" charset="0"/>
              </a:rPr>
              <a:t>MA is entitled </a:t>
            </a:r>
            <a:r>
              <a:rPr lang="en-US" sz="1800" dirty="0">
                <a:latin typeface="Trebuchet MS" pitchFamily="34" charset="0"/>
              </a:rPr>
              <a:t>to </a:t>
            </a:r>
            <a:r>
              <a:rPr lang="en-US" sz="1800" dirty="0" err="1">
                <a:latin typeface="Trebuchet MS" pitchFamily="34" charset="0"/>
              </a:rPr>
              <a:t>decommit</a:t>
            </a:r>
            <a:r>
              <a:rPr lang="en-US" sz="1800" dirty="0">
                <a:latin typeface="Trebuchet MS" pitchFamily="34" charset="0"/>
              </a:rPr>
              <a:t> project funds by reducing the original project budget and the corresponding ERDF contribution (in case the project contribution to indicators </a:t>
            </a:r>
            <a:r>
              <a:rPr lang="en-US" sz="1800" dirty="0" smtClean="0">
                <a:latin typeface="Trebuchet MS" pitchFamily="34" charset="0"/>
              </a:rPr>
              <a:t>&lt; compared </a:t>
            </a:r>
            <a:r>
              <a:rPr lang="en-US" sz="1800" dirty="0">
                <a:latin typeface="Trebuchet MS" pitchFamily="34" charset="0"/>
              </a:rPr>
              <a:t>to the application </a:t>
            </a:r>
            <a:r>
              <a:rPr lang="en-US" sz="1800" dirty="0" smtClean="0">
                <a:latin typeface="Trebuchet MS" pitchFamily="34" charset="0"/>
              </a:rPr>
              <a:t>form), </a:t>
            </a:r>
            <a:r>
              <a:rPr lang="en-US" sz="1800" dirty="0">
                <a:latin typeface="Trebuchet MS" pitchFamily="34" charset="0"/>
              </a:rPr>
              <a:t>as follows:</a:t>
            </a:r>
          </a:p>
          <a:p>
            <a:pPr marL="0" indent="0" algn="just">
              <a:buNone/>
            </a:pPr>
            <a:r>
              <a:rPr lang="en-US" sz="1800" dirty="0" smtClean="0">
                <a:latin typeface="Trebuchet MS" pitchFamily="34" charset="0"/>
              </a:rPr>
              <a:t>1. </a:t>
            </a:r>
            <a:r>
              <a:rPr lang="en-US" sz="1800" i="1" dirty="0" smtClean="0">
                <a:latin typeface="Trebuchet MS" pitchFamily="34" charset="0"/>
              </a:rPr>
              <a:t>10</a:t>
            </a:r>
            <a:r>
              <a:rPr lang="en-US" sz="1800" i="1" dirty="0">
                <a:latin typeface="Trebuchet MS" pitchFamily="34" charset="0"/>
              </a:rPr>
              <a:t>% </a:t>
            </a:r>
            <a:r>
              <a:rPr lang="en-US" sz="1800" i="1" dirty="0" smtClean="0">
                <a:latin typeface="Trebuchet MS" pitchFamily="34" charset="0"/>
              </a:rPr>
              <a:t>in </a:t>
            </a:r>
            <a:r>
              <a:rPr lang="en-US" sz="1800" i="1" dirty="0">
                <a:latin typeface="Trebuchet MS" pitchFamily="34" charset="0"/>
              </a:rPr>
              <a:t>case the project </a:t>
            </a:r>
            <a:r>
              <a:rPr lang="en-US" sz="1800" i="1" dirty="0" smtClean="0">
                <a:latin typeface="Trebuchet MS" pitchFamily="34" charset="0"/>
              </a:rPr>
              <a:t>indicators &lt; 75</a:t>
            </a:r>
            <a:r>
              <a:rPr lang="en-US" sz="1800" i="1" dirty="0">
                <a:latin typeface="Trebuchet MS" pitchFamily="34" charset="0"/>
              </a:rPr>
              <a:t>% of the initial project </a:t>
            </a:r>
            <a:r>
              <a:rPr lang="en-US" sz="1800" i="1" dirty="0" smtClean="0">
                <a:latin typeface="Trebuchet MS" pitchFamily="34" charset="0"/>
              </a:rPr>
              <a:t>indicators;</a:t>
            </a:r>
            <a:endParaRPr lang="en-US" sz="1800" i="1" dirty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latin typeface="Trebuchet MS" pitchFamily="34" charset="0"/>
              </a:rPr>
              <a:t>2</a:t>
            </a:r>
            <a:r>
              <a:rPr lang="en-US" sz="1800" i="1" dirty="0" smtClean="0">
                <a:latin typeface="Trebuchet MS" pitchFamily="34" charset="0"/>
              </a:rPr>
              <a:t>. 25</a:t>
            </a:r>
            <a:r>
              <a:rPr lang="en-US" sz="1800" i="1" dirty="0">
                <a:latin typeface="Trebuchet MS" pitchFamily="34" charset="0"/>
              </a:rPr>
              <a:t>% in case the project indicators &lt; </a:t>
            </a:r>
            <a:r>
              <a:rPr lang="en-US" sz="1800" i="1" dirty="0" smtClean="0">
                <a:latin typeface="Trebuchet MS" pitchFamily="34" charset="0"/>
              </a:rPr>
              <a:t>50</a:t>
            </a:r>
            <a:r>
              <a:rPr lang="en-US" sz="1800" i="1" dirty="0">
                <a:latin typeface="Trebuchet MS" pitchFamily="34" charset="0"/>
              </a:rPr>
              <a:t>% of the initial project </a:t>
            </a:r>
            <a:r>
              <a:rPr lang="en-US" sz="1800" i="1" dirty="0" smtClean="0">
                <a:latin typeface="Trebuchet MS" pitchFamily="34" charset="0"/>
              </a:rPr>
              <a:t>indicators;</a:t>
            </a:r>
            <a:endParaRPr lang="en-US" sz="1800" i="1" dirty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latin typeface="Trebuchet MS" pitchFamily="34" charset="0"/>
              </a:rPr>
              <a:t>3. </a:t>
            </a:r>
            <a:r>
              <a:rPr lang="en-US" sz="1800" i="1" dirty="0" smtClean="0">
                <a:latin typeface="Trebuchet MS" pitchFamily="34" charset="0"/>
              </a:rPr>
              <a:t>10% in </a:t>
            </a:r>
            <a:r>
              <a:rPr lang="en-US" sz="1800" i="1" dirty="0">
                <a:latin typeface="Trebuchet MS" pitchFamily="34" charset="0"/>
              </a:rPr>
              <a:t>case the project did not contribute to the result indicators (a non-quantifiable one</a:t>
            </a:r>
            <a:r>
              <a:rPr lang="en-US" sz="1800" i="1" dirty="0" smtClean="0">
                <a:latin typeface="Trebuchet MS" pitchFamily="34" charset="0"/>
              </a:rPr>
              <a:t>).</a:t>
            </a:r>
            <a:endParaRPr lang="en-US" sz="1800" i="1" dirty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latin typeface="Trebuchet MS" pitchFamily="34" charset="0"/>
              </a:rPr>
              <a:t>The </a:t>
            </a:r>
            <a:r>
              <a:rPr lang="en-US" sz="1800" dirty="0">
                <a:latin typeface="Trebuchet MS" pitchFamily="34" charset="0"/>
              </a:rPr>
              <a:t>moment when the abovementioned is judged is represented by the deadline of achieving the indicators, as mentioned in the Application Form/the deadlines mentioned in the European Commission guidance for closure (not published yet for the current period). </a:t>
            </a:r>
          </a:p>
          <a:p>
            <a:pPr marL="0" indent="0" algn="just">
              <a:buNone/>
            </a:pPr>
            <a:endParaRPr lang="en-US" sz="1800" dirty="0">
              <a:latin typeface="Trebuchet MS" pitchFamily="34" charset="0"/>
            </a:endParaRPr>
          </a:p>
        </p:txBody>
      </p:sp>
      <p:pic>
        <p:nvPicPr>
          <p:cNvPr id="7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182" y="6089094"/>
            <a:ext cx="635823" cy="73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165468" y="125365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93975"/>
            <a:ext cx="1188891" cy="867412"/>
          </a:xfrm>
          <a:prstGeom prst="rect">
            <a:avLst/>
          </a:prstGeom>
        </p:spPr>
      </p:pic>
      <p:pic>
        <p:nvPicPr>
          <p:cNvPr id="11" name="Content Placeholder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82206" y="9038"/>
            <a:ext cx="1176888" cy="95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4" y="236113"/>
            <a:ext cx="2405659" cy="63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8308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284" y="683031"/>
            <a:ext cx="8539812" cy="857262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Investment projects – 1 -</a:t>
            </a:r>
            <a:endParaRPr lang="en-US" sz="2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230902" y="1291721"/>
            <a:ext cx="8809171" cy="5261479"/>
          </a:xfrm>
        </p:spPr>
        <p:txBody>
          <a:bodyPr/>
          <a:lstStyle/>
          <a:p>
            <a:pPr marL="0" indent="0" algn="just">
              <a:buNone/>
            </a:pPr>
            <a:endParaRPr lang="en-US" sz="1800" dirty="0" smtClean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latin typeface="Trebuchet MS" pitchFamily="34" charset="0"/>
              </a:rPr>
              <a:t>Must submit to JS technical projects / designs for the investments within 10 working days of the design acceptance in its final version </a:t>
            </a:r>
            <a:r>
              <a:rPr lang="ro-RO" sz="1800" dirty="0" smtClean="0">
                <a:latin typeface="Trebuchet MS" pitchFamily="34" charset="0"/>
              </a:rPr>
              <a:t>+ </a:t>
            </a:r>
            <a:r>
              <a:rPr lang="en-US" sz="1800" dirty="0" smtClean="0">
                <a:latin typeface="Trebuchet MS" pitchFamily="34" charset="0"/>
              </a:rPr>
              <a:t>one statement mentioning: </a:t>
            </a:r>
            <a:r>
              <a:rPr lang="ro-RO" sz="1800" dirty="0">
                <a:latin typeface="Trebuchet MS" pitchFamily="34" charset="0"/>
              </a:rPr>
              <a:t>	</a:t>
            </a:r>
            <a:endParaRPr lang="en-US" sz="1800" dirty="0" smtClean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1800" dirty="0" smtClean="0">
              <a:latin typeface="Trebuchet MS" pitchFamily="34" charset="0"/>
            </a:endParaRPr>
          </a:p>
          <a:p>
            <a:pPr algn="just">
              <a:buFontTx/>
              <a:buChar char="-"/>
            </a:pP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“there 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are no </a:t>
            </a: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modifications as compared 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with the </a:t>
            </a: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documents within 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the </a:t>
            </a: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approved 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application form (feasibility </a:t>
            </a: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study /preliminary 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design</a:t>
            </a: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)” </a:t>
            </a:r>
          </a:p>
          <a:p>
            <a:pPr marL="0" indent="0" algn="just">
              <a:buNone/>
            </a:pPr>
            <a:endParaRPr lang="en-US" sz="1800" dirty="0" smtClean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or</a:t>
            </a:r>
          </a:p>
          <a:p>
            <a:pPr marL="0" indent="0" algn="just">
              <a:buNone/>
            </a:pPr>
            <a:endParaRPr lang="en-US" sz="1800" dirty="0" smtClean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- “there 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are modifications which shall be presented in detail and with proper </a:t>
            </a: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justifications”</a:t>
            </a:r>
            <a:r>
              <a:rPr lang="ro-RO" sz="1800" i="1" dirty="0" smtClean="0">
                <a:latin typeface="Trebuchet MS" pitchFamily="34" charset="0"/>
              </a:rPr>
              <a:t>.</a:t>
            </a:r>
            <a:endParaRPr lang="en-US" sz="1800" i="1" dirty="0" smtClean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1800" i="1" dirty="0" smtClean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i="1" dirty="0" smtClean="0">
                <a:latin typeface="Trebuchet MS" pitchFamily="34" charset="0"/>
              </a:rPr>
              <a:t>In case of modifications              notification / addendum</a:t>
            </a:r>
          </a:p>
          <a:p>
            <a:pPr marL="0" indent="0" algn="just">
              <a:buNone/>
            </a:pPr>
            <a:endParaRPr lang="en-US" sz="800" i="1" dirty="0" smtClean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800" i="1" dirty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800" i="1" dirty="0">
              <a:latin typeface="Trebuchet MS" pitchFamily="34" charset="0"/>
            </a:endParaRPr>
          </a:p>
        </p:txBody>
      </p:sp>
      <p:pic>
        <p:nvPicPr>
          <p:cNvPr id="7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414" y="5988821"/>
            <a:ext cx="635823" cy="73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165468" y="125365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93975"/>
            <a:ext cx="1188891" cy="867412"/>
          </a:xfrm>
          <a:prstGeom prst="rect">
            <a:avLst/>
          </a:prstGeom>
        </p:spPr>
      </p:pic>
      <p:pic>
        <p:nvPicPr>
          <p:cNvPr id="11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82206" y="9038"/>
            <a:ext cx="1176888" cy="95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43397"/>
            <a:ext cx="1485900" cy="5221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4" y="236113"/>
            <a:ext cx="2405659" cy="6374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53200" y="4732358"/>
            <a:ext cx="1512704" cy="13354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95600" y="5451943"/>
            <a:ext cx="719390" cy="1888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1000" y="6049913"/>
            <a:ext cx="1341236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021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284" y="683031"/>
            <a:ext cx="8539812" cy="857262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Investment projects – 2 - </a:t>
            </a:r>
            <a:endParaRPr lang="en-US" sz="2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230902" y="1291721"/>
            <a:ext cx="8809171" cy="5261479"/>
          </a:xfrm>
        </p:spPr>
        <p:txBody>
          <a:bodyPr/>
          <a:lstStyle/>
          <a:p>
            <a:pPr marL="0" indent="0" algn="just">
              <a:buNone/>
            </a:pPr>
            <a:endParaRPr lang="en-US" sz="1800" dirty="0" smtClean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latin typeface="Trebuchet MS" pitchFamily="34" charset="0"/>
              </a:rPr>
              <a:t>For all project for which the authorities for environment protection issued the decisions for the registration step (</a:t>
            </a:r>
            <a:r>
              <a:rPr lang="en-US" sz="1800" dirty="0" err="1" smtClean="0">
                <a:latin typeface="Trebuchet MS" pitchFamily="34" charset="0"/>
              </a:rPr>
              <a:t>decizia</a:t>
            </a:r>
            <a:r>
              <a:rPr lang="en-US" sz="1800" dirty="0" smtClean="0">
                <a:latin typeface="Trebuchet MS" pitchFamily="34" charset="0"/>
              </a:rPr>
              <a:t> </a:t>
            </a:r>
            <a:r>
              <a:rPr lang="en-US" sz="1800" dirty="0" err="1" smtClean="0">
                <a:latin typeface="Trebuchet MS" pitchFamily="34" charset="0"/>
              </a:rPr>
              <a:t>etapei</a:t>
            </a:r>
            <a:r>
              <a:rPr lang="en-US" sz="1800" dirty="0" smtClean="0">
                <a:latin typeface="Trebuchet MS" pitchFamily="34" charset="0"/>
              </a:rPr>
              <a:t> de </a:t>
            </a:r>
            <a:r>
              <a:rPr lang="ro-RO" sz="1800" dirty="0">
                <a:latin typeface="Trebuchet MS" pitchFamily="34" charset="0"/>
              </a:rPr>
              <a:t>î</a:t>
            </a:r>
            <a:r>
              <a:rPr lang="en-US" sz="1800" dirty="0" err="1" smtClean="0">
                <a:latin typeface="Trebuchet MS" pitchFamily="34" charset="0"/>
              </a:rPr>
              <a:t>ncadrare</a:t>
            </a:r>
            <a:r>
              <a:rPr lang="en-US" sz="1800" dirty="0" smtClean="0">
                <a:latin typeface="Trebuchet MS" pitchFamily="34" charset="0"/>
              </a:rPr>
              <a:t>) or the environment agreement (</a:t>
            </a:r>
            <a:r>
              <a:rPr lang="en-US" sz="1800" dirty="0" err="1" smtClean="0">
                <a:latin typeface="Trebuchet MS" pitchFamily="34" charset="0"/>
              </a:rPr>
              <a:t>acordul</a:t>
            </a:r>
            <a:r>
              <a:rPr lang="en-US" sz="1800" dirty="0" smtClean="0">
                <a:latin typeface="Trebuchet MS" pitchFamily="34" charset="0"/>
              </a:rPr>
              <a:t> de </a:t>
            </a:r>
            <a:r>
              <a:rPr lang="en-US" sz="1800" dirty="0" err="1" smtClean="0">
                <a:latin typeface="Trebuchet MS" pitchFamily="34" charset="0"/>
              </a:rPr>
              <a:t>mediu</a:t>
            </a:r>
            <a:r>
              <a:rPr lang="en-US" sz="1800" dirty="0" smtClean="0">
                <a:latin typeface="Trebuchet MS" pitchFamily="34" charset="0"/>
              </a:rPr>
              <a:t>) after 16</a:t>
            </a:r>
            <a:r>
              <a:rPr lang="en-US" sz="1800" baseline="30000" dirty="0" smtClean="0">
                <a:latin typeface="Trebuchet MS" pitchFamily="34" charset="0"/>
              </a:rPr>
              <a:t>th</a:t>
            </a:r>
            <a:r>
              <a:rPr lang="en-US" sz="1800" dirty="0" smtClean="0">
                <a:latin typeface="Trebuchet MS" pitchFamily="34" charset="0"/>
              </a:rPr>
              <a:t> of May 2017, the holders of these decisions have the obligation of submitting to the competent environment institutions the notification foreseen by art. 15, para. (2), letter a) of GEO </a:t>
            </a:r>
            <a:r>
              <a:rPr lang="en-US" sz="1800" dirty="0" err="1" smtClean="0">
                <a:latin typeface="Trebuchet MS" pitchFamily="34" charset="0"/>
              </a:rPr>
              <a:t>nr</a:t>
            </a:r>
            <a:r>
              <a:rPr lang="en-US" sz="1800" dirty="0" smtClean="0">
                <a:latin typeface="Trebuchet MS" pitchFamily="34" charset="0"/>
              </a:rPr>
              <a:t>. 195/2005 regarding the environment protection.</a:t>
            </a:r>
          </a:p>
          <a:p>
            <a:pPr marL="0" indent="0" algn="just">
              <a:buNone/>
            </a:pPr>
            <a:endParaRPr lang="en-US" sz="1800" i="1" dirty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i="1" dirty="0" smtClean="0">
                <a:latin typeface="Trebuchet MS" pitchFamily="34" charset="0"/>
              </a:rPr>
              <a:t>All environment decisions issued after 16</a:t>
            </a:r>
            <a:r>
              <a:rPr lang="en-US" sz="1800" i="1" baseline="30000" dirty="0" smtClean="0">
                <a:latin typeface="Trebuchet MS" pitchFamily="34" charset="0"/>
              </a:rPr>
              <a:t>th</a:t>
            </a:r>
            <a:r>
              <a:rPr lang="en-US" sz="1800" i="1" dirty="0" smtClean="0">
                <a:latin typeface="Trebuchet MS" pitchFamily="34" charset="0"/>
              </a:rPr>
              <a:t> of May 2017 for EU financed projects must be updated / revised in order to observe the EU directive 2014/52/UE</a:t>
            </a:r>
            <a:endParaRPr lang="en-US" sz="800" i="1" dirty="0" smtClean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800" i="1" dirty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800" i="1" dirty="0">
              <a:latin typeface="Trebuchet MS" pitchFamily="34" charset="0"/>
            </a:endParaRPr>
          </a:p>
        </p:txBody>
      </p:sp>
      <p:pic>
        <p:nvPicPr>
          <p:cNvPr id="7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414" y="5988821"/>
            <a:ext cx="635823" cy="73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165468" y="125365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93975"/>
            <a:ext cx="1188891" cy="867412"/>
          </a:xfrm>
          <a:prstGeom prst="rect">
            <a:avLst/>
          </a:prstGeom>
        </p:spPr>
      </p:pic>
      <p:pic>
        <p:nvPicPr>
          <p:cNvPr id="11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82206" y="9038"/>
            <a:ext cx="1176888" cy="95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43397"/>
            <a:ext cx="1485900" cy="5221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4" y="236113"/>
            <a:ext cx="2405659" cy="6374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1000" y="6049913"/>
            <a:ext cx="1341236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1841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184" y="6141276"/>
            <a:ext cx="1341236" cy="6096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93975"/>
            <a:ext cx="1188891" cy="8674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374" y="627158"/>
            <a:ext cx="8539812" cy="857262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REPORTING - ACTIVITIES</a:t>
            </a:r>
            <a:endParaRPr lang="en-US" sz="2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211015" y="1256370"/>
            <a:ext cx="8809171" cy="4979344"/>
          </a:xfrm>
        </p:spPr>
        <p:txBody>
          <a:bodyPr/>
          <a:lstStyle/>
          <a:p>
            <a:pPr marL="0" indent="0" algn="just">
              <a:buNone/>
            </a:pPr>
            <a:r>
              <a:rPr lang="en-US" sz="1800" b="1" dirty="0" smtClean="0">
                <a:latin typeface="Trebuchet MS" pitchFamily="34" charset="0"/>
              </a:rPr>
              <a:t>Regulation:</a:t>
            </a:r>
            <a:r>
              <a:rPr lang="en-US" sz="1800" dirty="0" smtClean="0">
                <a:latin typeface="Trebuchet MS" pitchFamily="34" charset="0"/>
              </a:rPr>
              <a:t> </a:t>
            </a:r>
            <a:r>
              <a:rPr lang="ro-RO" sz="1800" dirty="0" err="1" smtClean="0">
                <a:latin typeface="Trebuchet MS" pitchFamily="34" charset="0"/>
              </a:rPr>
              <a:t>subsi</a:t>
            </a:r>
            <a:r>
              <a:rPr lang="en-US" sz="1800" dirty="0" smtClean="0">
                <a:latin typeface="Trebuchet MS" pitchFamily="34" charset="0"/>
              </a:rPr>
              <a:t>d</a:t>
            </a:r>
            <a:r>
              <a:rPr lang="ro-RO" sz="1800" dirty="0" smtClean="0">
                <a:latin typeface="Trebuchet MS" pitchFamily="34" charset="0"/>
              </a:rPr>
              <a:t>y</a:t>
            </a:r>
            <a:r>
              <a:rPr lang="en-US" sz="1800" dirty="0" smtClean="0">
                <a:latin typeface="Trebuchet MS" pitchFamily="34" charset="0"/>
              </a:rPr>
              <a:t> contract, art. 6, para. 11</a:t>
            </a:r>
            <a:r>
              <a:rPr lang="ro-RO" sz="1800" dirty="0">
                <a:latin typeface="Trebuchet MS" pitchFamily="34" charset="0"/>
              </a:rPr>
              <a:t>;</a:t>
            </a:r>
            <a:r>
              <a:rPr lang="en-US" sz="1800" dirty="0" smtClean="0">
                <a:latin typeface="Trebuchet MS" pitchFamily="34" charset="0"/>
              </a:rPr>
              <a:t> </a:t>
            </a:r>
            <a:r>
              <a:rPr lang="ro-RO" sz="1800" dirty="0" smtClean="0">
                <a:latin typeface="Trebuchet MS" pitchFamily="34" charset="0"/>
              </a:rPr>
              <a:t>art.7, LB 5; art. 14, alin. 4, lit. f </a:t>
            </a:r>
            <a:r>
              <a:rPr lang="en-US" sz="1800" dirty="0" smtClean="0">
                <a:latin typeface="Trebuchet MS" pitchFamily="34" charset="0"/>
              </a:rPr>
              <a:t>and PIM,</a:t>
            </a:r>
            <a:r>
              <a:rPr lang="ro-RO" sz="1800" dirty="0" smtClean="0">
                <a:latin typeface="Trebuchet MS" pitchFamily="34" charset="0"/>
              </a:rPr>
              <a:t> c</a:t>
            </a:r>
            <a:r>
              <a:rPr lang="en-US" sz="1800" dirty="0" err="1" smtClean="0">
                <a:latin typeface="Trebuchet MS" pitchFamily="34" charset="0"/>
              </a:rPr>
              <a:t>hapter</a:t>
            </a:r>
            <a:r>
              <a:rPr lang="en-US" sz="1800" dirty="0" smtClean="0">
                <a:latin typeface="Trebuchet MS" pitchFamily="34" charset="0"/>
              </a:rPr>
              <a:t> 15</a:t>
            </a:r>
          </a:p>
          <a:p>
            <a:pPr marL="0" indent="0" algn="just">
              <a:buNone/>
            </a:pPr>
            <a:endParaRPr lang="en-US" sz="600" dirty="0" smtClean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b="1" dirty="0" err="1" smtClean="0">
                <a:latin typeface="Trebuchet MS" pitchFamily="34" charset="0"/>
              </a:rPr>
              <a:t>Respo</a:t>
            </a:r>
            <a:r>
              <a:rPr lang="ro-RO" sz="1800" b="1" dirty="0" smtClean="0">
                <a:latin typeface="Trebuchet MS" pitchFamily="34" charset="0"/>
              </a:rPr>
              <a:t>n</a:t>
            </a:r>
            <a:r>
              <a:rPr lang="en-US" sz="1800" b="1" dirty="0" err="1" smtClean="0">
                <a:latin typeface="Trebuchet MS" pitchFamily="34" charset="0"/>
              </a:rPr>
              <a:t>sible</a:t>
            </a:r>
            <a:r>
              <a:rPr lang="en-US" sz="1800" b="1" dirty="0" smtClean="0">
                <a:latin typeface="Trebuchet MS" pitchFamily="34" charset="0"/>
              </a:rPr>
              <a:t>:</a:t>
            </a:r>
            <a:r>
              <a:rPr lang="en-US" sz="1800" dirty="0" smtClean="0">
                <a:latin typeface="Trebuchet MS" pitchFamily="34" charset="0"/>
              </a:rPr>
              <a:t> </a:t>
            </a:r>
            <a:r>
              <a:rPr lang="en-US" sz="1800" u="sng" dirty="0" smtClean="0">
                <a:latin typeface="Trebuchet MS" pitchFamily="34" charset="0"/>
              </a:rPr>
              <a:t>Lead Beneficiary prepares technical project report</a:t>
            </a:r>
            <a:r>
              <a:rPr lang="en-US" sz="1800" dirty="0" smtClean="0">
                <a:latin typeface="Trebuchet MS" pitchFamily="34" charset="0"/>
              </a:rPr>
              <a:t>, </a:t>
            </a:r>
            <a:r>
              <a:rPr lang="en-US" sz="1400" dirty="0" smtClean="0">
                <a:latin typeface="Trebuchet MS" pitchFamily="34" charset="0"/>
              </a:rPr>
              <a:t>consolidating the information </a:t>
            </a:r>
            <a:r>
              <a:rPr lang="en-US" sz="1400" dirty="0">
                <a:latin typeface="Trebuchet MS" pitchFamily="34" charset="0"/>
              </a:rPr>
              <a:t>on activities included </a:t>
            </a:r>
            <a:r>
              <a:rPr lang="en-US" sz="1400" dirty="0" smtClean="0">
                <a:latin typeface="Trebuchet MS" pitchFamily="34" charset="0"/>
              </a:rPr>
              <a:t>in the </a:t>
            </a:r>
            <a:r>
              <a:rPr lang="en-US" sz="1400" dirty="0">
                <a:latin typeface="Trebuchet MS" pitchFamily="34" charset="0"/>
              </a:rPr>
              <a:t>Partner reports submitted to FLC </a:t>
            </a:r>
            <a:r>
              <a:rPr lang="en-US" sz="1400" dirty="0" smtClean="0">
                <a:latin typeface="Trebuchet MS" pitchFamily="34" charset="0"/>
              </a:rPr>
              <a:t>for the respective </a:t>
            </a:r>
            <a:r>
              <a:rPr lang="en-US" sz="1400" dirty="0">
                <a:latin typeface="Trebuchet MS" pitchFamily="34" charset="0"/>
              </a:rPr>
              <a:t>reporting period or to request a partner report </a:t>
            </a:r>
            <a:r>
              <a:rPr lang="en-US" sz="1400" dirty="0" smtClean="0">
                <a:latin typeface="Trebuchet MS" pitchFamily="34" charset="0"/>
              </a:rPr>
              <a:t>with </a:t>
            </a:r>
            <a:r>
              <a:rPr lang="en-US" sz="1400" dirty="0">
                <a:latin typeface="Trebuchet MS" pitchFamily="34" charset="0"/>
              </a:rPr>
              <a:t>only information regarding the progress of activities (with 0 expenditure requested) directly submitted to LB, for the part of the reporting period that is not covered by a partner report submitted to </a:t>
            </a:r>
            <a:r>
              <a:rPr lang="en-US" sz="1400" dirty="0" smtClean="0">
                <a:latin typeface="Trebuchet MS" pitchFamily="34" charset="0"/>
              </a:rPr>
              <a:t>FLC.</a:t>
            </a:r>
          </a:p>
          <a:p>
            <a:pPr marL="0" indent="0" algn="just">
              <a:buNone/>
            </a:pPr>
            <a:endParaRPr lang="en-US" sz="600" dirty="0" smtClean="0">
              <a:latin typeface="Trebuchet MS" pitchFamily="34" charset="0"/>
            </a:endParaRPr>
          </a:p>
          <a:p>
            <a:pPr marL="0" indent="0" algn="ctr">
              <a:buNone/>
            </a:pPr>
            <a:r>
              <a:rPr lang="en-US" sz="1800" b="1" dirty="0" smtClean="0">
                <a:latin typeface="Trebuchet MS" pitchFamily="34" charset="0"/>
              </a:rPr>
              <a:t>WHEN?</a:t>
            </a:r>
          </a:p>
          <a:p>
            <a:pPr marL="0" indent="0" algn="ctr">
              <a:buNone/>
            </a:pPr>
            <a:r>
              <a:rPr lang="en-US" sz="1800" dirty="0" smtClean="0">
                <a:latin typeface="Trebuchet MS" pitchFamily="34" charset="0"/>
              </a:rPr>
              <a:t>PIM provision / MA Instruction no. 5</a:t>
            </a:r>
          </a:p>
          <a:p>
            <a:pPr marL="0" indent="0" algn="ctr">
              <a:buNone/>
            </a:pPr>
            <a:r>
              <a:rPr lang="en-US" sz="1800" dirty="0" smtClean="0">
                <a:latin typeface="Trebuchet MS" pitchFamily="34" charset="0"/>
              </a:rPr>
              <a:t>(after </a:t>
            </a:r>
            <a:r>
              <a:rPr lang="en-US" sz="1800" dirty="0">
                <a:latin typeface="Trebuchet MS" pitchFamily="34" charset="0"/>
              </a:rPr>
              <a:t>the end of the each reporting </a:t>
            </a:r>
            <a:r>
              <a:rPr lang="en-US" sz="1800" dirty="0" smtClean="0">
                <a:latin typeface="Trebuchet MS" pitchFamily="34" charset="0"/>
              </a:rPr>
              <a:t>period, but </a:t>
            </a:r>
            <a:r>
              <a:rPr lang="en-US" sz="1800" dirty="0">
                <a:latin typeface="Trebuchet MS" pitchFamily="34" charset="0"/>
              </a:rPr>
              <a:t>not later than 10 working days)</a:t>
            </a:r>
            <a:endParaRPr lang="en-US" sz="1800" dirty="0" smtClean="0">
              <a:latin typeface="Trebuchet MS" pitchFamily="34" charset="0"/>
            </a:endParaRPr>
          </a:p>
          <a:p>
            <a:pPr marL="0" indent="0" algn="ctr">
              <a:buNone/>
            </a:pPr>
            <a:endParaRPr lang="en-US" sz="1800" b="1" dirty="0">
              <a:latin typeface="Trebuchet MS" pitchFamily="34" charset="0"/>
            </a:endParaRPr>
          </a:p>
          <a:p>
            <a:pPr marL="0" indent="0" algn="ctr">
              <a:buNone/>
            </a:pPr>
            <a:r>
              <a:rPr lang="en-US" sz="1800" b="1" dirty="0" smtClean="0">
                <a:latin typeface="Trebuchet MS" pitchFamily="34" charset="0"/>
              </a:rPr>
              <a:t>HOW?</a:t>
            </a:r>
            <a:endParaRPr lang="en-US" sz="1800" b="1" dirty="0">
              <a:latin typeface="Trebuchet MS" pitchFamily="34" charset="0"/>
            </a:endParaRPr>
          </a:p>
          <a:p>
            <a:pPr marL="0" indent="0" algn="ctr">
              <a:buNone/>
            </a:pPr>
            <a:r>
              <a:rPr lang="en-US" sz="1800" dirty="0" err="1" smtClean="0">
                <a:latin typeface="Trebuchet MS" pitchFamily="34" charset="0"/>
              </a:rPr>
              <a:t>eMS</a:t>
            </a:r>
            <a:r>
              <a:rPr lang="en-US" sz="1800" dirty="0" smtClean="0">
                <a:latin typeface="Trebuchet MS" pitchFamily="34" charset="0"/>
              </a:rPr>
              <a:t> system / Guidelines for beneficiaries</a:t>
            </a:r>
          </a:p>
          <a:p>
            <a:pPr marL="0" indent="0" algn="just">
              <a:buNone/>
            </a:pPr>
            <a:endParaRPr lang="ro-RO" sz="600" dirty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ro-RO" sz="1800" b="1" dirty="0" smtClean="0">
                <a:latin typeface="Trebuchet MS" pitchFamily="34" charset="0"/>
              </a:rPr>
              <a:t>Con</a:t>
            </a:r>
            <a:r>
              <a:rPr lang="en-US" sz="1800" b="1" dirty="0" smtClean="0">
                <a:latin typeface="Trebuchet MS" pitchFamily="34" charset="0"/>
              </a:rPr>
              <a:t>tent</a:t>
            </a:r>
            <a:r>
              <a:rPr lang="ro-RO" sz="1800" b="1" dirty="0" smtClean="0">
                <a:latin typeface="Trebuchet MS" pitchFamily="34" charset="0"/>
              </a:rPr>
              <a:t>:</a:t>
            </a:r>
            <a:r>
              <a:rPr lang="ro-RO" sz="1800" dirty="0" smtClean="0">
                <a:latin typeface="Trebuchet MS" pitchFamily="34" charset="0"/>
              </a:rPr>
              <a:t> </a:t>
            </a:r>
            <a:r>
              <a:rPr lang="en-US" sz="1400" dirty="0" smtClean="0">
                <a:latin typeface="Trebuchet MS" pitchFamily="34" charset="0"/>
              </a:rPr>
              <a:t>detailed description of what has been done within the project, by who, where, what results/objectives/indicators were achieved, what resources were used, what problems were met and </a:t>
            </a:r>
            <a:r>
              <a:rPr lang="en-US" sz="1400" dirty="0">
                <a:latin typeface="Trebuchet MS" pitchFamily="34" charset="0"/>
              </a:rPr>
              <a:t>comparing </a:t>
            </a:r>
            <a:r>
              <a:rPr lang="en-US" sz="1400" dirty="0" smtClean="0">
                <a:latin typeface="Trebuchet MS" pitchFamily="34" charset="0"/>
              </a:rPr>
              <a:t>the achievements </a:t>
            </a:r>
            <a:r>
              <a:rPr lang="en-US" sz="1400" dirty="0">
                <a:latin typeface="Trebuchet MS" pitchFamily="34" charset="0"/>
              </a:rPr>
              <a:t>with project </a:t>
            </a:r>
            <a:r>
              <a:rPr lang="en-US" sz="1400" dirty="0" smtClean="0">
                <a:latin typeface="Trebuchet MS" pitchFamily="34" charset="0"/>
              </a:rPr>
              <a:t>activities and activities timing with the initial schedule, </a:t>
            </a:r>
            <a:r>
              <a:rPr lang="ro-RO" sz="1400" dirty="0" smtClean="0">
                <a:latin typeface="Trebuchet MS" pitchFamily="34" charset="0"/>
              </a:rPr>
              <a:t>etc.)</a:t>
            </a:r>
            <a:endParaRPr lang="en-US" sz="1400" dirty="0">
              <a:latin typeface="Trebuchet MS" panose="020B0603020202020204" pitchFamily="34" charset="0"/>
            </a:endParaRPr>
          </a:p>
        </p:txBody>
      </p:sp>
      <p:pic>
        <p:nvPicPr>
          <p:cNvPr id="7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093"/>
            <a:ext cx="635823" cy="73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165468" y="125365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Content Placeholder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82206" y="9038"/>
            <a:ext cx="1176888" cy="95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4" y="236113"/>
            <a:ext cx="2405659" cy="63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5053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019093"/>
            <a:ext cx="635823" cy="73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93975"/>
            <a:ext cx="1188891" cy="8674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374" y="627158"/>
            <a:ext cx="8539812" cy="857262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REPORTING - ACTIVITIES</a:t>
            </a:r>
            <a:endParaRPr lang="en-US" sz="2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246184" y="989857"/>
            <a:ext cx="8809171" cy="4979344"/>
          </a:xfrm>
        </p:spPr>
        <p:txBody>
          <a:bodyPr/>
          <a:lstStyle/>
          <a:p>
            <a:pPr marL="0" indent="0" algn="just">
              <a:buNone/>
            </a:pPr>
            <a:r>
              <a:rPr lang="en-US" sz="1800" b="1" dirty="0" smtClean="0">
                <a:latin typeface="Trebuchet MS" pitchFamily="34" charset="0"/>
              </a:rPr>
              <a:t>Final report:</a:t>
            </a:r>
          </a:p>
          <a:p>
            <a:pPr marL="0" indent="0" algn="just">
              <a:buNone/>
            </a:pPr>
            <a:endParaRPr lang="en-US" sz="800" b="1" dirty="0" smtClean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b="1" dirty="0" smtClean="0">
                <a:latin typeface="Trebuchet MS" pitchFamily="34" charset="0"/>
              </a:rPr>
              <a:t>When?</a:t>
            </a:r>
            <a:endParaRPr lang="en-US" sz="1800" b="1" dirty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dirty="0">
                <a:latin typeface="Trebuchet MS" pitchFamily="34" charset="0"/>
              </a:rPr>
              <a:t>PIM </a:t>
            </a:r>
            <a:r>
              <a:rPr lang="en-US" sz="1800" dirty="0" smtClean="0">
                <a:latin typeface="Trebuchet MS" pitchFamily="34" charset="0"/>
              </a:rPr>
              <a:t>provision, chapter 20 </a:t>
            </a:r>
            <a:r>
              <a:rPr lang="en-US" sz="1800" dirty="0">
                <a:latin typeface="Trebuchet MS" pitchFamily="34" charset="0"/>
              </a:rPr>
              <a:t>(within 5 months since the end of the implementation period)</a:t>
            </a:r>
          </a:p>
          <a:p>
            <a:pPr marL="0" indent="0" algn="just">
              <a:buNone/>
            </a:pPr>
            <a:endParaRPr lang="en-US" sz="800" b="1" dirty="0" smtClean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b="1" dirty="0" smtClean="0">
                <a:latin typeface="Trebuchet MS" pitchFamily="34" charset="0"/>
              </a:rPr>
              <a:t>How?</a:t>
            </a:r>
          </a:p>
          <a:p>
            <a:pPr marL="0" indent="0" algn="just">
              <a:buNone/>
            </a:pPr>
            <a:r>
              <a:rPr lang="en-US" sz="1800" dirty="0" smtClean="0"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Compiling </a:t>
            </a:r>
            <a:r>
              <a:rPr lang="en-US" sz="1800" dirty="0"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data for the entire project implementation period, is submitted in hard copy (on paper) using the template provided by Annex 19.1 – Final Report (2 original copies and has to be signed by the legal representative of the LB. </a:t>
            </a:r>
            <a:endParaRPr lang="en-US" sz="1800" b="1" dirty="0" smtClean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800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en-US" sz="800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1800" b="1" dirty="0" smtClean="0">
                <a:latin typeface="Trebuchet MS" panose="020B0603020202020204" pitchFamily="34" charset="0"/>
              </a:rPr>
              <a:t>Attention!</a:t>
            </a:r>
          </a:p>
          <a:p>
            <a:pPr marL="0" indent="0" algn="just">
              <a:buNone/>
            </a:pPr>
            <a:r>
              <a:rPr lang="en-US" sz="1800" dirty="0">
                <a:latin typeface="Trebuchet MS" panose="020B0603020202020204" pitchFamily="34" charset="0"/>
              </a:rPr>
              <a:t>The final claim for reimbursement must be submitted </a:t>
            </a:r>
            <a:r>
              <a:rPr lang="en-US" sz="1800" u="sng" dirty="0">
                <a:latin typeface="Trebuchet MS" panose="020B0603020202020204" pitchFamily="34" charset="0"/>
              </a:rPr>
              <a:t>together with the final </a:t>
            </a:r>
            <a:r>
              <a:rPr lang="en-US" sz="1800" u="sng" dirty="0" smtClean="0">
                <a:latin typeface="Trebuchet MS" panose="020B0603020202020204" pitchFamily="34" charset="0"/>
              </a:rPr>
              <a:t>report, </a:t>
            </a:r>
            <a:r>
              <a:rPr lang="en-US" sz="1800" dirty="0" smtClean="0">
                <a:latin typeface="Trebuchet MS" panose="020B0603020202020204" pitchFamily="34" charset="0"/>
              </a:rPr>
              <a:t>irrespective </a:t>
            </a:r>
            <a:r>
              <a:rPr lang="en-US" sz="1800" dirty="0">
                <a:latin typeface="Trebuchet MS" panose="020B0603020202020204" pitchFamily="34" charset="0"/>
              </a:rPr>
              <a:t>of the amount. </a:t>
            </a:r>
            <a:r>
              <a:rPr lang="en-US" sz="1800" dirty="0" smtClean="0">
                <a:latin typeface="Trebuchet MS" panose="020B0603020202020204" pitchFamily="34" charset="0"/>
              </a:rPr>
              <a:t>If not, </a:t>
            </a:r>
            <a:r>
              <a:rPr lang="en-US" sz="1800" dirty="0">
                <a:latin typeface="Trebuchet MS" panose="020B0603020202020204" pitchFamily="34" charset="0"/>
              </a:rPr>
              <a:t>it will not be processed and, therefore, </a:t>
            </a:r>
            <a:r>
              <a:rPr lang="en-US" sz="1800" dirty="0" smtClean="0">
                <a:latin typeface="Trebuchet MS" panose="020B0603020202020204" pitchFamily="34" charset="0"/>
              </a:rPr>
              <a:t>paid </a:t>
            </a:r>
            <a:r>
              <a:rPr lang="en-US" sz="1800" dirty="0">
                <a:latin typeface="Trebuchet MS" panose="020B0603020202020204" pitchFamily="34" charset="0"/>
              </a:rPr>
              <a:t>until </a:t>
            </a:r>
            <a:r>
              <a:rPr lang="en-US" sz="1800" dirty="0" smtClean="0">
                <a:latin typeface="Trebuchet MS" panose="020B0603020202020204" pitchFamily="34" charset="0"/>
              </a:rPr>
              <a:t>the </a:t>
            </a:r>
            <a:r>
              <a:rPr lang="en-US" sz="1800" dirty="0">
                <a:latin typeface="Trebuchet MS" panose="020B0603020202020204" pitchFamily="34" charset="0"/>
              </a:rPr>
              <a:t>final report is also submitted and verified</a:t>
            </a:r>
            <a:r>
              <a:rPr lang="en-US" sz="1800" dirty="0" smtClean="0">
                <a:latin typeface="Trebuchet MS" panose="020B060302020202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en-US" sz="1800" dirty="0" smtClean="0">
                <a:latin typeface="Trebuchet MS" panose="020B0603020202020204" pitchFamily="34" charset="0"/>
              </a:rPr>
              <a:t>For project with </a:t>
            </a:r>
            <a:r>
              <a:rPr lang="en-US" sz="1800" dirty="0">
                <a:latin typeface="Trebuchet MS" panose="020B0603020202020204" pitchFamily="34" charset="0"/>
              </a:rPr>
              <a:t>training sessions, a list with all participants to the </a:t>
            </a:r>
            <a:r>
              <a:rPr lang="en-US" sz="1800" dirty="0" smtClean="0">
                <a:latin typeface="Trebuchet MS" panose="020B0603020202020204" pitchFamily="34" charset="0"/>
              </a:rPr>
              <a:t>trainings </a:t>
            </a:r>
            <a:r>
              <a:rPr lang="en-US" sz="1800" dirty="0">
                <a:latin typeface="Trebuchet MS" panose="020B0603020202020204" pitchFamily="34" charset="0"/>
              </a:rPr>
              <a:t>shall be submitted together with the final </a:t>
            </a:r>
            <a:r>
              <a:rPr lang="en-US" sz="1800" dirty="0" smtClean="0">
                <a:latin typeface="Trebuchet MS" panose="020B0603020202020204" pitchFamily="34" charset="0"/>
              </a:rPr>
              <a:t>report (name </a:t>
            </a:r>
            <a:r>
              <a:rPr lang="en-US" sz="1800" dirty="0">
                <a:latin typeface="Trebuchet MS" panose="020B0603020202020204" pitchFamily="34" charset="0"/>
              </a:rPr>
              <a:t>of the participants, </a:t>
            </a:r>
            <a:r>
              <a:rPr lang="en-US" sz="1800" dirty="0" smtClean="0">
                <a:latin typeface="Trebuchet MS" panose="020B0603020202020204" pitchFamily="34" charset="0"/>
              </a:rPr>
              <a:t>certification /diploma </a:t>
            </a:r>
            <a:r>
              <a:rPr lang="en-US" sz="1800" dirty="0">
                <a:latin typeface="Trebuchet MS" panose="020B0603020202020204" pitchFamily="34" charset="0"/>
              </a:rPr>
              <a:t>that has been obtained, </a:t>
            </a:r>
            <a:r>
              <a:rPr lang="en-US" sz="1800" dirty="0" smtClean="0">
                <a:latin typeface="Trebuchet MS" panose="020B0603020202020204" pitchFamily="34" charset="0"/>
              </a:rPr>
              <a:t>subject </a:t>
            </a:r>
            <a:r>
              <a:rPr lang="en-US" sz="1800" dirty="0">
                <a:latin typeface="Trebuchet MS" panose="020B0603020202020204" pitchFamily="34" charset="0"/>
              </a:rPr>
              <a:t>/ specialization </a:t>
            </a:r>
            <a:r>
              <a:rPr lang="en-US" sz="1800" dirty="0" smtClean="0">
                <a:latin typeface="Trebuchet MS" panose="020B0603020202020204" pitchFamily="34" charset="0"/>
              </a:rPr>
              <a:t>/ other  information.</a:t>
            </a:r>
            <a:endParaRPr lang="en-US" sz="1800" dirty="0">
              <a:latin typeface="Trebuchet MS" panose="020B0603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5468" y="125365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82206" y="9038"/>
            <a:ext cx="1176888" cy="95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4" y="236113"/>
            <a:ext cx="2405659" cy="6374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6184" y="6141276"/>
            <a:ext cx="1341236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738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284" y="683031"/>
            <a:ext cx="8539812" cy="857262"/>
          </a:xfrm>
        </p:spPr>
        <p:txBody>
          <a:bodyPr/>
          <a:lstStyle/>
          <a:p>
            <a:r>
              <a:rPr lang="en-US" sz="2800" b="1" i="1" dirty="0" smtClean="0">
                <a:solidFill>
                  <a:srgbClr val="FF000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HORIZONTAL PRINCIPLES</a:t>
            </a:r>
            <a:endParaRPr lang="en-US" sz="2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230902" y="1291721"/>
            <a:ext cx="8809171" cy="5109079"/>
          </a:xfrm>
        </p:spPr>
        <p:txBody>
          <a:bodyPr/>
          <a:lstStyle/>
          <a:p>
            <a:pPr marL="0" indent="0" algn="just">
              <a:buNone/>
            </a:pPr>
            <a:endParaRPr lang="en-US" sz="800" i="1" dirty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b="1" dirty="0" smtClean="0">
                <a:latin typeface="Trebuchet MS" pitchFamily="34" charset="0"/>
              </a:rPr>
              <a:t>Must contribute to the principles </a:t>
            </a:r>
            <a:endParaRPr lang="en-US" sz="1800" dirty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1800" dirty="0" smtClean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1. 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Equal opportunities and non-discrimination </a:t>
            </a:r>
          </a:p>
          <a:p>
            <a:pPr marL="0" indent="0" algn="just">
              <a:buNone/>
            </a:pPr>
            <a:endParaRPr lang="en-US" sz="1800" dirty="0" smtClean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2. 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Equality between men and women </a:t>
            </a:r>
          </a:p>
          <a:p>
            <a:pPr marL="0" indent="0" algn="just">
              <a:buNone/>
            </a:pPr>
            <a:endParaRPr lang="en-US" sz="1800" dirty="0" smtClean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3. 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Sustainable development (environment)</a:t>
            </a:r>
          </a:p>
          <a:p>
            <a:pPr marL="0" indent="0" algn="just">
              <a:buNone/>
            </a:pPr>
            <a:endParaRPr lang="en-US" sz="1800" dirty="0" smtClean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en-US" sz="1800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Shall be reflected in project </a:t>
            </a:r>
            <a:r>
              <a:rPr lang="en-US" sz="1800" dirty="0">
                <a:solidFill>
                  <a:srgbClr val="000000"/>
                </a:solidFill>
                <a:latin typeface="Trebuchet MS" panose="020B0603020202020204" pitchFamily="34" charset="0"/>
              </a:rPr>
              <a:t>activities, outputs and </a:t>
            </a: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results. </a:t>
            </a:r>
            <a:r>
              <a:rPr lang="en-US" sz="1800" i="1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See PIM chapter 11</a:t>
            </a:r>
            <a:r>
              <a:rPr lang="en-US" sz="1800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.</a:t>
            </a:r>
          </a:p>
          <a:p>
            <a:pPr marL="0" indent="0" algn="just">
              <a:buNone/>
            </a:pPr>
            <a:endParaRPr lang="en-US" sz="1800" dirty="0" smtClean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latin typeface="Trebuchet MS" pitchFamily="34" charset="0"/>
              </a:rPr>
              <a:t>Final report shall have attached </a:t>
            </a:r>
            <a:r>
              <a:rPr lang="fr-FR" sz="1800" dirty="0" smtClean="0">
                <a:latin typeface="Trebuchet MS" pitchFamily="34" charset="0"/>
              </a:rPr>
              <a:t>PIM </a:t>
            </a:r>
            <a:r>
              <a:rPr lang="fr-FR" sz="1800" dirty="0" err="1" smtClean="0">
                <a:latin typeface="Trebuchet MS" pitchFamily="34" charset="0"/>
              </a:rPr>
              <a:t>Annex</a:t>
            </a:r>
            <a:r>
              <a:rPr lang="fr-FR" sz="1800" dirty="0" smtClean="0">
                <a:latin typeface="Trebuchet MS" pitchFamily="34" charset="0"/>
              </a:rPr>
              <a:t> </a:t>
            </a:r>
            <a:r>
              <a:rPr lang="fr-FR" sz="1800" dirty="0">
                <a:latin typeface="Trebuchet MS" pitchFamily="34" charset="0"/>
              </a:rPr>
              <a:t>19.2 - </a:t>
            </a:r>
            <a:r>
              <a:rPr lang="fr-FR" sz="1800" dirty="0" err="1">
                <a:latin typeface="Trebuchet MS" pitchFamily="34" charset="0"/>
              </a:rPr>
              <a:t>Equal</a:t>
            </a:r>
            <a:r>
              <a:rPr lang="fr-FR" sz="1800" dirty="0">
                <a:latin typeface="Trebuchet MS" pitchFamily="34" charset="0"/>
              </a:rPr>
              <a:t> </a:t>
            </a:r>
            <a:r>
              <a:rPr lang="fr-FR" sz="1800" dirty="0" err="1">
                <a:latin typeface="Trebuchet MS" pitchFamily="34" charset="0"/>
              </a:rPr>
              <a:t>opportunities</a:t>
            </a:r>
            <a:r>
              <a:rPr lang="fr-FR" sz="1800" dirty="0">
                <a:latin typeface="Trebuchet MS" pitchFamily="34" charset="0"/>
              </a:rPr>
              <a:t> and non-discrimination questionnaire </a:t>
            </a:r>
            <a:r>
              <a:rPr lang="fr-FR" sz="1800" dirty="0" smtClean="0">
                <a:latin typeface="Trebuchet MS" pitchFamily="34" charset="0"/>
              </a:rPr>
              <a:t>and </a:t>
            </a:r>
            <a:r>
              <a:rPr lang="fr-FR" sz="1800" dirty="0" err="1" smtClean="0">
                <a:latin typeface="Trebuchet MS" pitchFamily="34" charset="0"/>
              </a:rPr>
              <a:t>Annex</a:t>
            </a:r>
            <a:r>
              <a:rPr lang="fr-FR" sz="1800" dirty="0" smtClean="0">
                <a:latin typeface="Trebuchet MS" pitchFamily="34" charset="0"/>
              </a:rPr>
              <a:t> </a:t>
            </a:r>
            <a:r>
              <a:rPr lang="fr-FR" sz="1800" dirty="0">
                <a:latin typeface="Trebuchet MS" pitchFamily="34" charset="0"/>
              </a:rPr>
              <a:t>19.3 - Questionnaire on </a:t>
            </a:r>
            <a:r>
              <a:rPr lang="fr-FR" sz="1800" dirty="0" err="1">
                <a:latin typeface="Trebuchet MS" pitchFamily="34" charset="0"/>
              </a:rPr>
              <a:t>environmental</a:t>
            </a:r>
            <a:r>
              <a:rPr lang="fr-FR" sz="1800" dirty="0">
                <a:latin typeface="Trebuchet MS" pitchFamily="34" charset="0"/>
              </a:rPr>
              <a:t> </a:t>
            </a:r>
            <a:r>
              <a:rPr lang="fr-FR" sz="1800" dirty="0" smtClean="0">
                <a:latin typeface="Trebuchet MS" pitchFamily="34" charset="0"/>
              </a:rPr>
              <a:t>protection</a:t>
            </a:r>
            <a:endParaRPr lang="fr-FR" sz="1800" dirty="0">
              <a:latin typeface="Trebuchet MS" pitchFamily="34" charset="0"/>
            </a:endParaRPr>
          </a:p>
        </p:txBody>
      </p:sp>
      <p:pic>
        <p:nvPicPr>
          <p:cNvPr id="7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301" y="5999297"/>
            <a:ext cx="635823" cy="73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165468" y="125365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93975"/>
            <a:ext cx="1188891" cy="867412"/>
          </a:xfrm>
          <a:prstGeom prst="rect">
            <a:avLst/>
          </a:prstGeom>
        </p:spPr>
      </p:pic>
      <p:pic>
        <p:nvPicPr>
          <p:cNvPr id="11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82206" y="9038"/>
            <a:ext cx="1176888" cy="95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43397"/>
            <a:ext cx="1485900" cy="5221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4" y="236113"/>
            <a:ext cx="2405659" cy="6374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82957" y="1570078"/>
            <a:ext cx="3365021" cy="16825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38800" y="1476519"/>
            <a:ext cx="2963570" cy="29415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4800" y="6095973"/>
            <a:ext cx="1341236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090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21858</TotalTime>
  <Words>1049</Words>
  <Application>Microsoft Office PowerPoint</Application>
  <PresentationFormat>On-screen Show (4:3)</PresentationFormat>
  <Paragraphs>116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Office Theme</vt:lpstr>
      <vt:lpstr>PowerPoint Presentation</vt:lpstr>
      <vt:lpstr>ACTIVITIES </vt:lpstr>
      <vt:lpstr>INDICATORS – 1 -</vt:lpstr>
      <vt:lpstr>INDICATORS – 2 - </vt:lpstr>
      <vt:lpstr>Investment projects – 1 -</vt:lpstr>
      <vt:lpstr>Investment projects – 2 - </vt:lpstr>
      <vt:lpstr>REPORTING - ACTIVITIES</vt:lpstr>
      <vt:lpstr>REPORTING - ACTIVITIES</vt:lpstr>
      <vt:lpstr>HORIZONTAL PRINCIPLES</vt:lpstr>
      <vt:lpstr>PROCUREMENTS</vt:lpstr>
      <vt:lpstr>THANK YOU!</vt:lpstr>
    </vt:vector>
  </TitlesOfParts>
  <Company>MRQ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GL2</dc:title>
  <dc:creator>vmp</dc:creator>
  <cp:lastModifiedBy>Evdokia Nedelcheva</cp:lastModifiedBy>
  <cp:revision>1082</cp:revision>
  <cp:lastPrinted>2018-03-26T05:49:17Z</cp:lastPrinted>
  <dcterms:created xsi:type="dcterms:W3CDTF">2007-11-21T13:10:07Z</dcterms:created>
  <dcterms:modified xsi:type="dcterms:W3CDTF">2018-06-26T12:36:45Z</dcterms:modified>
</cp:coreProperties>
</file>